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sldIdLst>
    <p:sldId id="256" r:id="rId2"/>
    <p:sldId id="278" r:id="rId3"/>
    <p:sldId id="277" r:id="rId4"/>
    <p:sldId id="257" r:id="rId5"/>
    <p:sldId id="260" r:id="rId6"/>
    <p:sldId id="259" r:id="rId7"/>
    <p:sldId id="261" r:id="rId8"/>
    <p:sldId id="262" r:id="rId9"/>
    <p:sldId id="279" r:id="rId10"/>
    <p:sldId id="280" r:id="rId11"/>
    <p:sldId id="281" r:id="rId12"/>
    <p:sldId id="263" r:id="rId13"/>
    <p:sldId id="282" r:id="rId14"/>
    <p:sldId id="264" r:id="rId15"/>
    <p:sldId id="265" r:id="rId16"/>
    <p:sldId id="267" r:id="rId17"/>
    <p:sldId id="266" r:id="rId18"/>
    <p:sldId id="268" r:id="rId19"/>
    <p:sldId id="269" r:id="rId20"/>
    <p:sldId id="270" r:id="rId21"/>
    <p:sldId id="287" r:id="rId22"/>
    <p:sldId id="289" r:id="rId23"/>
    <p:sldId id="290" r:id="rId24"/>
    <p:sldId id="291" r:id="rId25"/>
    <p:sldId id="271" r:id="rId26"/>
    <p:sldId id="272" r:id="rId27"/>
    <p:sldId id="283" r:id="rId28"/>
    <p:sldId id="284" r:id="rId29"/>
    <p:sldId id="285" r:id="rId30"/>
    <p:sldId id="286" r:id="rId31"/>
    <p:sldId id="273" r:id="rId32"/>
    <p:sldId id="274" r:id="rId33"/>
    <p:sldId id="275" r:id="rId34"/>
    <p:sldId id="288" r:id="rId35"/>
    <p:sldId id="258" r:id="rId36"/>
    <p:sldId id="276" r:id="rId37"/>
  </p:sldIdLst>
  <p:sldSz cx="9144000" cy="6858000" type="screen4x3"/>
  <p:notesSz cx="7315200" cy="96012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00"/>
    <a:srgbClr val="DDDDDD"/>
    <a:srgbClr val="008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428" autoAdjust="0"/>
    <p:restoredTop sz="94660"/>
  </p:normalViewPr>
  <p:slideViewPr>
    <p:cSldViewPr>
      <p:cViewPr varScale="1">
        <p:scale>
          <a:sx n="62" d="100"/>
          <a:sy n="62" d="100"/>
        </p:scale>
        <p:origin x="-461" y="-8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3170238" cy="479425"/>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algn="l">
              <a:defRPr sz="1300"/>
            </a:lvl1pPr>
          </a:lstStyle>
          <a:p>
            <a:pPr>
              <a:defRPr/>
            </a:pPr>
            <a:endParaRPr lang="en-US"/>
          </a:p>
        </p:txBody>
      </p:sp>
      <p:sp>
        <p:nvSpPr>
          <p:cNvPr id="3075" name="Rectangle 3"/>
          <p:cNvSpPr>
            <a:spLocks noGrp="1" noChangeArrowheads="1"/>
          </p:cNvSpPr>
          <p:nvPr>
            <p:ph type="dt" idx="1"/>
          </p:nvPr>
        </p:nvSpPr>
        <p:spPr bwMode="auto">
          <a:xfrm>
            <a:off x="4143375" y="0"/>
            <a:ext cx="3170238" cy="479425"/>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algn="r">
              <a:defRPr sz="1300"/>
            </a:lvl1pPr>
          </a:lstStyle>
          <a:p>
            <a:pPr>
              <a:defRPr/>
            </a:pPr>
            <a:endParaRPr lang="en-US"/>
          </a:p>
        </p:txBody>
      </p:sp>
      <p:sp>
        <p:nvSpPr>
          <p:cNvPr id="35844" name="Rectangle 4"/>
          <p:cNvSpPr>
            <a:spLocks noGrp="1" noRot="1" noChangeAspect="1" noChangeArrowheads="1" noTextEdit="1"/>
          </p:cNvSpPr>
          <p:nvPr>
            <p:ph type="sldImg" idx="2"/>
          </p:nvPr>
        </p:nvSpPr>
        <p:spPr bwMode="auto">
          <a:xfrm>
            <a:off x="1257300" y="720725"/>
            <a:ext cx="4800600" cy="3600450"/>
          </a:xfrm>
          <a:prstGeom prst="rect">
            <a:avLst/>
          </a:prstGeom>
          <a:noFill/>
          <a:ln w="9525">
            <a:solidFill>
              <a:srgbClr val="000000"/>
            </a:solidFill>
            <a:miter lim="800000"/>
            <a:headEnd/>
            <a:tailEnd/>
          </a:ln>
        </p:spPr>
      </p:sp>
      <p:sp>
        <p:nvSpPr>
          <p:cNvPr id="3077" name="Rectangle 5"/>
          <p:cNvSpPr>
            <a:spLocks noGrp="1" noChangeArrowheads="1"/>
          </p:cNvSpPr>
          <p:nvPr>
            <p:ph type="body" sz="quarter" idx="3"/>
          </p:nvPr>
        </p:nvSpPr>
        <p:spPr bwMode="auto">
          <a:xfrm>
            <a:off x="731838" y="4560888"/>
            <a:ext cx="5851525" cy="4319587"/>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078" name="Rectangle 6"/>
          <p:cNvSpPr>
            <a:spLocks noGrp="1" noChangeArrowheads="1"/>
          </p:cNvSpPr>
          <p:nvPr>
            <p:ph type="ftr" sz="quarter" idx="4"/>
          </p:nvPr>
        </p:nvSpPr>
        <p:spPr bwMode="auto">
          <a:xfrm>
            <a:off x="0" y="9120188"/>
            <a:ext cx="3170238" cy="479425"/>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algn="l">
              <a:defRPr sz="1300"/>
            </a:lvl1pPr>
          </a:lstStyle>
          <a:p>
            <a:pPr>
              <a:defRPr/>
            </a:pPr>
            <a:endParaRPr lang="en-US"/>
          </a:p>
        </p:txBody>
      </p:sp>
      <p:sp>
        <p:nvSpPr>
          <p:cNvPr id="3079" name="Rectangle 7"/>
          <p:cNvSpPr>
            <a:spLocks noGrp="1" noChangeArrowheads="1"/>
          </p:cNvSpPr>
          <p:nvPr>
            <p:ph type="sldNum" sz="quarter" idx="5"/>
          </p:nvPr>
        </p:nvSpPr>
        <p:spPr bwMode="auto">
          <a:xfrm>
            <a:off x="4143375" y="9120188"/>
            <a:ext cx="3170238" cy="479425"/>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algn="r">
              <a:defRPr sz="1300"/>
            </a:lvl1pPr>
          </a:lstStyle>
          <a:p>
            <a:pPr>
              <a:defRPr/>
            </a:pPr>
            <a:fld id="{C7BE4E3A-1C62-49CA-92B7-4027F76F8866}"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p:spPr>
        <p:txBody>
          <a:bodyPr/>
          <a:lstStyle/>
          <a:p>
            <a:fld id="{36899C8C-EBDC-43E4-AD6E-DF8EA68AF4CB}" type="slidenum">
              <a:rPr lang="en-US" smtClean="0"/>
              <a:pPr/>
              <a:t>1</a:t>
            </a:fld>
            <a:endParaRPr lang="en-US" smtClean="0"/>
          </a:p>
        </p:txBody>
      </p:sp>
      <p:sp>
        <p:nvSpPr>
          <p:cNvPr id="36867" name="Rectangle 2"/>
          <p:cNvSpPr>
            <a:spLocks noGrp="1" noRot="1" noChangeAspect="1" noChangeArrowheads="1" noTextEdit="1"/>
          </p:cNvSpPr>
          <p:nvPr>
            <p:ph type="sldImg"/>
          </p:nvPr>
        </p:nvSpPr>
        <p:spPr>
          <a:ln/>
        </p:spPr>
      </p:sp>
      <p:sp>
        <p:nvSpPr>
          <p:cNvPr id="3686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p:spPr>
        <p:txBody>
          <a:bodyPr/>
          <a:lstStyle/>
          <a:p>
            <a:fld id="{31296E8B-E55A-4258-8081-6045195FF7AD}" type="slidenum">
              <a:rPr lang="en-US" smtClean="0"/>
              <a:pPr/>
              <a:t>10</a:t>
            </a:fld>
            <a:endParaRPr lang="en-US" smtClean="0"/>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p:spPr>
        <p:txBody>
          <a:bodyPr/>
          <a:lstStyle/>
          <a:p>
            <a:fld id="{E431C9D2-78B9-443B-8562-4AB4DA997AAF}" type="slidenum">
              <a:rPr lang="en-US" smtClean="0"/>
              <a:pPr/>
              <a:t>11</a:t>
            </a:fld>
            <a:endParaRPr lang="en-US" smtClean="0"/>
          </a:p>
        </p:txBody>
      </p:sp>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p:spPr>
        <p:txBody>
          <a:bodyPr/>
          <a:lstStyle/>
          <a:p>
            <a:fld id="{027765A7-E424-436B-AA0F-B6FC02766127}" type="slidenum">
              <a:rPr lang="en-US" smtClean="0"/>
              <a:pPr/>
              <a:t>12</a:t>
            </a:fld>
            <a:endParaRPr lang="en-US" smtClean="0"/>
          </a:p>
        </p:txBody>
      </p:sp>
      <p:sp>
        <p:nvSpPr>
          <p:cNvPr id="48131" name="Rectangle 2"/>
          <p:cNvSpPr>
            <a:spLocks noGrp="1" noRot="1" noChangeAspect="1" noChangeArrowheads="1" noTextEdit="1"/>
          </p:cNvSpPr>
          <p:nvPr>
            <p:ph type="sldImg"/>
          </p:nvPr>
        </p:nvSpPr>
        <p:spPr>
          <a:ln/>
        </p:spPr>
      </p:sp>
      <p:sp>
        <p:nvSpPr>
          <p:cNvPr id="4813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p:spPr>
        <p:txBody>
          <a:bodyPr/>
          <a:lstStyle/>
          <a:p>
            <a:fld id="{2ECF58F2-FCE6-4D0F-8525-F783499BA445}" type="slidenum">
              <a:rPr lang="en-US" smtClean="0"/>
              <a:pPr/>
              <a:t>13</a:t>
            </a:fld>
            <a:endParaRPr lang="en-US" smtClean="0"/>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p:spPr>
        <p:txBody>
          <a:bodyPr/>
          <a:lstStyle/>
          <a:p>
            <a:fld id="{C39CD7F0-1FCF-409E-A2F6-81C48F3D8057}" type="slidenum">
              <a:rPr lang="en-US" smtClean="0"/>
              <a:pPr/>
              <a:t>14</a:t>
            </a:fld>
            <a:endParaRPr lang="en-US" smtClean="0"/>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p:spPr>
        <p:txBody>
          <a:bodyPr/>
          <a:lstStyle/>
          <a:p>
            <a:fld id="{D4691040-52D1-4BF7-B4D0-9F950476B29D}" type="slidenum">
              <a:rPr lang="en-US" smtClean="0"/>
              <a:pPr/>
              <a:t>15</a:t>
            </a:fld>
            <a:endParaRPr lang="en-US" smtClean="0"/>
          </a:p>
        </p:txBody>
      </p:sp>
      <p:sp>
        <p:nvSpPr>
          <p:cNvPr id="51203" name="Rectangle 2"/>
          <p:cNvSpPr>
            <a:spLocks noGrp="1" noRot="1" noChangeAspect="1" noChangeArrowheads="1" noTextEdit="1"/>
          </p:cNvSpPr>
          <p:nvPr>
            <p:ph type="sldImg"/>
          </p:nvPr>
        </p:nvSpPr>
        <p:spPr>
          <a:ln/>
        </p:spPr>
      </p:sp>
      <p:sp>
        <p:nvSpPr>
          <p:cNvPr id="5120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p:spPr>
        <p:txBody>
          <a:bodyPr/>
          <a:lstStyle/>
          <a:p>
            <a:fld id="{F7C9FBD1-4152-449C-AD53-E8ED85AFD2A9}" type="slidenum">
              <a:rPr lang="en-US" smtClean="0"/>
              <a:pPr/>
              <a:t>16</a:t>
            </a:fld>
            <a:endParaRPr lang="en-US" smtClean="0"/>
          </a:p>
        </p:txBody>
      </p:sp>
      <p:sp>
        <p:nvSpPr>
          <p:cNvPr id="52227" name="Rectangle 2"/>
          <p:cNvSpPr>
            <a:spLocks noGrp="1" noRot="1" noChangeAspect="1" noChangeArrowheads="1" noTextEdit="1"/>
          </p:cNvSpPr>
          <p:nvPr>
            <p:ph type="sldImg"/>
          </p:nvPr>
        </p:nvSpPr>
        <p:spPr>
          <a:ln/>
        </p:spPr>
      </p:sp>
      <p:sp>
        <p:nvSpPr>
          <p:cNvPr id="5222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p>
            <a:fld id="{22AE8302-5C02-4999-A4A0-3F9EFB215CA3}" type="slidenum">
              <a:rPr lang="en-US" smtClean="0"/>
              <a:pPr/>
              <a:t>17</a:t>
            </a:fld>
            <a:endParaRPr lang="en-US" smtClean="0"/>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p>
            <a:fld id="{2C17565E-C8D8-435D-AE01-9B319DEA12F2}" type="slidenum">
              <a:rPr lang="en-US" smtClean="0"/>
              <a:pPr/>
              <a:t>18</a:t>
            </a:fld>
            <a:endParaRPr lang="en-US" smtClean="0"/>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p:spPr>
        <p:txBody>
          <a:bodyPr/>
          <a:lstStyle/>
          <a:p>
            <a:fld id="{D80D71F3-4304-4EB6-90E1-5FF4A14B66BC}" type="slidenum">
              <a:rPr lang="en-US" smtClean="0"/>
              <a:pPr/>
              <a:t>19</a:t>
            </a:fld>
            <a:endParaRPr lang="en-US" smtClean="0"/>
          </a:p>
        </p:txBody>
      </p:sp>
      <p:sp>
        <p:nvSpPr>
          <p:cNvPr id="55299" name="Rectangle 2"/>
          <p:cNvSpPr>
            <a:spLocks noGrp="1" noRot="1" noChangeAspect="1" noChangeArrowheads="1" noTextEdit="1"/>
          </p:cNvSpPr>
          <p:nvPr>
            <p:ph type="sldImg"/>
          </p:nvPr>
        </p:nvSpPr>
        <p:spPr>
          <a:ln/>
        </p:spPr>
      </p:sp>
      <p:sp>
        <p:nvSpPr>
          <p:cNvPr id="5530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a:ln/>
        </p:spPr>
        <p:txBody>
          <a:bodyPr/>
          <a:lstStyle/>
          <a:p>
            <a:pPr eaLnBrk="1" hangingPunct="1"/>
            <a:endParaRPr lang="en-US" smtClean="0"/>
          </a:p>
        </p:txBody>
      </p:sp>
      <p:sp>
        <p:nvSpPr>
          <p:cNvPr id="37892" name="Slide Number Placeholder 3"/>
          <p:cNvSpPr>
            <a:spLocks noGrp="1"/>
          </p:cNvSpPr>
          <p:nvPr>
            <p:ph type="sldNum" sz="quarter" idx="5"/>
          </p:nvPr>
        </p:nvSpPr>
        <p:spPr>
          <a:noFill/>
        </p:spPr>
        <p:txBody>
          <a:bodyPr/>
          <a:lstStyle/>
          <a:p>
            <a:fld id="{0E16CF2C-35B3-4D99-AA5C-C44E4510D396}" type="slidenum">
              <a:rPr lang="en-US" smtClean="0"/>
              <a:pPr/>
              <a:t>2</a:t>
            </a:fld>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p:spPr>
        <p:txBody>
          <a:bodyPr/>
          <a:lstStyle/>
          <a:p>
            <a:fld id="{A20F9CC0-B8E7-4AAF-B91B-F5C704BD5491}" type="slidenum">
              <a:rPr lang="en-US" smtClean="0"/>
              <a:pPr/>
              <a:t>20</a:t>
            </a:fld>
            <a:endParaRPr lang="en-US" smtClean="0"/>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p:spPr>
        <p:txBody>
          <a:bodyPr/>
          <a:lstStyle/>
          <a:p>
            <a:fld id="{920CD29C-0881-4DA2-A502-5DB0CB42C3FA}" type="slidenum">
              <a:rPr lang="en-US" smtClean="0"/>
              <a:pPr/>
              <a:t>21</a:t>
            </a:fld>
            <a:endParaRPr lang="en-US" smtClean="0"/>
          </a:p>
        </p:txBody>
      </p:sp>
      <p:sp>
        <p:nvSpPr>
          <p:cNvPr id="57347" name="Rectangle 2"/>
          <p:cNvSpPr>
            <a:spLocks noGrp="1" noRot="1" noChangeAspect="1" noChangeArrowheads="1" noTextEdit="1"/>
          </p:cNvSpPr>
          <p:nvPr>
            <p:ph type="sldImg"/>
          </p:nvPr>
        </p:nvSpPr>
        <p:spPr>
          <a:ln/>
        </p:spPr>
      </p:sp>
      <p:sp>
        <p:nvSpPr>
          <p:cNvPr id="5734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p:spPr>
        <p:txBody>
          <a:bodyPr/>
          <a:lstStyle/>
          <a:p>
            <a:fld id="{920CD29C-0881-4DA2-A502-5DB0CB42C3FA}" type="slidenum">
              <a:rPr lang="en-US" smtClean="0"/>
              <a:pPr/>
              <a:t>22</a:t>
            </a:fld>
            <a:endParaRPr lang="en-US" smtClean="0"/>
          </a:p>
        </p:txBody>
      </p:sp>
      <p:sp>
        <p:nvSpPr>
          <p:cNvPr id="57347" name="Rectangle 2"/>
          <p:cNvSpPr>
            <a:spLocks noGrp="1" noRot="1" noChangeAspect="1" noChangeArrowheads="1" noTextEdit="1"/>
          </p:cNvSpPr>
          <p:nvPr>
            <p:ph type="sldImg"/>
          </p:nvPr>
        </p:nvSpPr>
        <p:spPr>
          <a:ln/>
        </p:spPr>
      </p:sp>
      <p:sp>
        <p:nvSpPr>
          <p:cNvPr id="5734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p:spPr>
        <p:txBody>
          <a:bodyPr/>
          <a:lstStyle/>
          <a:p>
            <a:fld id="{920CD29C-0881-4DA2-A502-5DB0CB42C3FA}" type="slidenum">
              <a:rPr lang="en-US" smtClean="0"/>
              <a:pPr/>
              <a:t>23</a:t>
            </a:fld>
            <a:endParaRPr lang="en-US" smtClean="0"/>
          </a:p>
        </p:txBody>
      </p:sp>
      <p:sp>
        <p:nvSpPr>
          <p:cNvPr id="57347" name="Rectangle 2"/>
          <p:cNvSpPr>
            <a:spLocks noGrp="1" noRot="1" noChangeAspect="1" noChangeArrowheads="1" noTextEdit="1"/>
          </p:cNvSpPr>
          <p:nvPr>
            <p:ph type="sldImg"/>
          </p:nvPr>
        </p:nvSpPr>
        <p:spPr>
          <a:ln/>
        </p:spPr>
      </p:sp>
      <p:sp>
        <p:nvSpPr>
          <p:cNvPr id="5734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p:spPr>
        <p:txBody>
          <a:bodyPr/>
          <a:lstStyle/>
          <a:p>
            <a:fld id="{920CD29C-0881-4DA2-A502-5DB0CB42C3FA}" type="slidenum">
              <a:rPr lang="en-US" smtClean="0"/>
              <a:pPr/>
              <a:t>24</a:t>
            </a:fld>
            <a:endParaRPr lang="en-US" smtClean="0"/>
          </a:p>
        </p:txBody>
      </p:sp>
      <p:sp>
        <p:nvSpPr>
          <p:cNvPr id="57347" name="Rectangle 2"/>
          <p:cNvSpPr>
            <a:spLocks noGrp="1" noRot="1" noChangeAspect="1" noChangeArrowheads="1" noTextEdit="1"/>
          </p:cNvSpPr>
          <p:nvPr>
            <p:ph type="sldImg"/>
          </p:nvPr>
        </p:nvSpPr>
        <p:spPr>
          <a:ln/>
        </p:spPr>
      </p:sp>
      <p:sp>
        <p:nvSpPr>
          <p:cNvPr id="5734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p:spPr>
        <p:txBody>
          <a:bodyPr/>
          <a:lstStyle/>
          <a:p>
            <a:fld id="{3BBB3C44-FEC5-419A-806A-F57685176328}" type="slidenum">
              <a:rPr lang="en-US" smtClean="0"/>
              <a:pPr/>
              <a:t>25</a:t>
            </a:fld>
            <a:endParaRPr lang="en-US" smtClean="0"/>
          </a:p>
        </p:txBody>
      </p:sp>
      <p:sp>
        <p:nvSpPr>
          <p:cNvPr id="58371" name="Rectangle 2"/>
          <p:cNvSpPr>
            <a:spLocks noGrp="1" noRot="1" noChangeAspect="1" noChangeArrowheads="1" noTextEdit="1"/>
          </p:cNvSpPr>
          <p:nvPr>
            <p:ph type="sldImg"/>
          </p:nvPr>
        </p:nvSpPr>
        <p:spPr>
          <a:ln/>
        </p:spPr>
      </p:sp>
      <p:sp>
        <p:nvSpPr>
          <p:cNvPr id="5837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p:spPr>
        <p:txBody>
          <a:bodyPr/>
          <a:lstStyle/>
          <a:p>
            <a:fld id="{188DBC8D-60E2-4CC6-889E-7842FEC56B93}" type="slidenum">
              <a:rPr lang="en-US" smtClean="0"/>
              <a:pPr/>
              <a:t>26</a:t>
            </a:fld>
            <a:endParaRPr lang="en-US" smtClean="0"/>
          </a:p>
        </p:txBody>
      </p:sp>
      <p:sp>
        <p:nvSpPr>
          <p:cNvPr id="59395" name="Rectangle 2"/>
          <p:cNvSpPr>
            <a:spLocks noGrp="1" noRot="1" noChangeAspect="1" noChangeArrowheads="1" noTextEdit="1"/>
          </p:cNvSpPr>
          <p:nvPr>
            <p:ph type="sldImg"/>
          </p:nvPr>
        </p:nvSpPr>
        <p:spPr>
          <a:ln/>
        </p:spPr>
      </p:sp>
      <p:sp>
        <p:nvSpPr>
          <p:cNvPr id="5939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p:spPr>
        <p:txBody>
          <a:bodyPr/>
          <a:lstStyle/>
          <a:p>
            <a:fld id="{F9983B07-B901-4280-95C6-B09CAD8C2DBB}" type="slidenum">
              <a:rPr lang="en-US" smtClean="0"/>
              <a:pPr/>
              <a:t>27</a:t>
            </a:fld>
            <a:endParaRPr lang="en-US" smtClean="0"/>
          </a:p>
        </p:txBody>
      </p:sp>
      <p:sp>
        <p:nvSpPr>
          <p:cNvPr id="60419" name="Rectangle 2"/>
          <p:cNvSpPr>
            <a:spLocks noGrp="1" noRot="1" noChangeAspect="1" noChangeArrowheads="1" noTextEdit="1"/>
          </p:cNvSpPr>
          <p:nvPr>
            <p:ph type="sldImg"/>
          </p:nvPr>
        </p:nvSpPr>
        <p:spPr>
          <a:ln/>
        </p:spPr>
      </p:sp>
      <p:sp>
        <p:nvSpPr>
          <p:cNvPr id="604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p>
            <a:fld id="{FF390277-0E9E-400C-A3D3-7374102236FF}" type="slidenum">
              <a:rPr lang="en-US" smtClean="0"/>
              <a:pPr/>
              <a:t>28</a:t>
            </a:fld>
            <a:endParaRPr lang="en-US" smtClean="0"/>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p:spPr>
        <p:txBody>
          <a:bodyPr/>
          <a:lstStyle/>
          <a:p>
            <a:fld id="{15FB9F9B-B7E0-4FD3-9BFD-8A760C959BE9}" type="slidenum">
              <a:rPr lang="en-US" smtClean="0"/>
              <a:pPr/>
              <a:t>29</a:t>
            </a:fld>
            <a:endParaRPr lang="en-US" smtClean="0"/>
          </a:p>
        </p:txBody>
      </p:sp>
      <p:sp>
        <p:nvSpPr>
          <p:cNvPr id="62467" name="Rectangle 2"/>
          <p:cNvSpPr>
            <a:spLocks noGrp="1" noRot="1" noChangeAspect="1" noChangeArrowheads="1" noTextEdit="1"/>
          </p:cNvSpPr>
          <p:nvPr>
            <p:ph type="sldImg"/>
          </p:nvPr>
        </p:nvSpPr>
        <p:spPr>
          <a:ln/>
        </p:spPr>
      </p:sp>
      <p:sp>
        <p:nvSpPr>
          <p:cNvPr id="6246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a:ln/>
        </p:spPr>
      </p:sp>
      <p:sp>
        <p:nvSpPr>
          <p:cNvPr id="38915" name="Notes Placeholder 2"/>
          <p:cNvSpPr>
            <a:spLocks noGrp="1"/>
          </p:cNvSpPr>
          <p:nvPr>
            <p:ph type="body" idx="1"/>
          </p:nvPr>
        </p:nvSpPr>
        <p:spPr>
          <a:noFill/>
          <a:ln/>
        </p:spPr>
        <p:txBody>
          <a:bodyPr/>
          <a:lstStyle/>
          <a:p>
            <a:pPr eaLnBrk="1" hangingPunct="1"/>
            <a:endParaRPr lang="en-US" smtClean="0"/>
          </a:p>
        </p:txBody>
      </p:sp>
      <p:sp>
        <p:nvSpPr>
          <p:cNvPr id="38916" name="Slide Number Placeholder 3"/>
          <p:cNvSpPr>
            <a:spLocks noGrp="1"/>
          </p:cNvSpPr>
          <p:nvPr>
            <p:ph type="sldNum" sz="quarter" idx="5"/>
          </p:nvPr>
        </p:nvSpPr>
        <p:spPr>
          <a:noFill/>
        </p:spPr>
        <p:txBody>
          <a:bodyPr/>
          <a:lstStyle/>
          <a:p>
            <a:fld id="{1CB43700-9695-439D-A658-6DE3DE8088C4}" type="slidenum">
              <a:rPr lang="en-US" smtClean="0"/>
              <a:pPr/>
              <a:t>3</a:t>
            </a:fld>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p>
            <a:fld id="{A1D8A126-F022-4BAB-87D4-A078C222D74A}" type="slidenum">
              <a:rPr lang="en-US" smtClean="0"/>
              <a:pPr/>
              <a:t>30</a:t>
            </a:fld>
            <a:endParaRPr lang="en-US" smtClean="0"/>
          </a:p>
        </p:txBody>
      </p:sp>
      <p:sp>
        <p:nvSpPr>
          <p:cNvPr id="63491" name="Rectangle 2"/>
          <p:cNvSpPr>
            <a:spLocks noGrp="1" noRot="1" noChangeAspect="1" noChangeArrowheads="1" noTextEdit="1"/>
          </p:cNvSpPr>
          <p:nvPr>
            <p:ph type="sldImg"/>
          </p:nvPr>
        </p:nvSpPr>
        <p:spPr>
          <a:ln/>
        </p:spPr>
      </p:sp>
      <p:sp>
        <p:nvSpPr>
          <p:cNvPr id="6349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p:spPr>
        <p:txBody>
          <a:bodyPr/>
          <a:lstStyle/>
          <a:p>
            <a:fld id="{A352A72B-022E-4DA1-BB7E-8E9D151AD918}" type="slidenum">
              <a:rPr lang="en-US" smtClean="0"/>
              <a:pPr/>
              <a:t>31</a:t>
            </a:fld>
            <a:endParaRPr lang="en-US" smtClean="0"/>
          </a:p>
        </p:txBody>
      </p:sp>
      <p:sp>
        <p:nvSpPr>
          <p:cNvPr id="64515" name="Rectangle 2"/>
          <p:cNvSpPr>
            <a:spLocks noGrp="1" noRot="1" noChangeAspect="1" noChangeArrowheads="1" noTextEdit="1"/>
          </p:cNvSpPr>
          <p:nvPr>
            <p:ph type="sldImg"/>
          </p:nvPr>
        </p:nvSpPr>
        <p:spPr>
          <a:ln/>
        </p:spPr>
      </p:sp>
      <p:sp>
        <p:nvSpPr>
          <p:cNvPr id="6451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p:spPr>
        <p:txBody>
          <a:bodyPr/>
          <a:lstStyle/>
          <a:p>
            <a:fld id="{63A1B200-E585-4A58-BE9B-F0C92FB48DBB}" type="slidenum">
              <a:rPr lang="en-US" smtClean="0"/>
              <a:pPr/>
              <a:t>32</a:t>
            </a:fld>
            <a:endParaRPr lang="en-US" smtClean="0"/>
          </a:p>
        </p:txBody>
      </p:sp>
      <p:sp>
        <p:nvSpPr>
          <p:cNvPr id="65539" name="Rectangle 2"/>
          <p:cNvSpPr>
            <a:spLocks noGrp="1" noRot="1" noChangeAspect="1" noChangeArrowheads="1" noTextEdit="1"/>
          </p:cNvSpPr>
          <p:nvPr>
            <p:ph type="sldImg"/>
          </p:nvPr>
        </p:nvSpPr>
        <p:spPr>
          <a:ln/>
        </p:spPr>
      </p:sp>
      <p:sp>
        <p:nvSpPr>
          <p:cNvPr id="6554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p:spPr>
        <p:txBody>
          <a:bodyPr/>
          <a:lstStyle/>
          <a:p>
            <a:fld id="{0F1F2645-2691-4B1E-B42C-B3B8C914FC8F}" type="slidenum">
              <a:rPr lang="en-US" smtClean="0"/>
              <a:pPr/>
              <a:t>33</a:t>
            </a:fld>
            <a:endParaRPr lang="en-US" smtClean="0"/>
          </a:p>
        </p:txBody>
      </p:sp>
      <p:sp>
        <p:nvSpPr>
          <p:cNvPr id="66563" name="Rectangle 2"/>
          <p:cNvSpPr>
            <a:spLocks noGrp="1" noRot="1" noChangeAspect="1" noChangeArrowheads="1" noTextEdit="1"/>
          </p:cNvSpPr>
          <p:nvPr>
            <p:ph type="sldImg"/>
          </p:nvPr>
        </p:nvSpPr>
        <p:spPr>
          <a:ln/>
        </p:spPr>
      </p:sp>
      <p:sp>
        <p:nvSpPr>
          <p:cNvPr id="6656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p:spPr>
        <p:txBody>
          <a:bodyPr/>
          <a:lstStyle/>
          <a:p>
            <a:fld id="{A3508580-F4C1-420E-82EA-0FB3E899A06D}" type="slidenum">
              <a:rPr lang="en-US" smtClean="0"/>
              <a:pPr/>
              <a:t>34</a:t>
            </a:fld>
            <a:endParaRPr lang="en-US" smtClean="0"/>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p>
            <a:fld id="{A295CEE1-A4D2-4DC3-A090-05281C95A337}" type="slidenum">
              <a:rPr lang="en-US" smtClean="0"/>
              <a:pPr/>
              <a:t>35</a:t>
            </a:fld>
            <a:endParaRPr lang="en-US" smtClean="0"/>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p>
            <a:fld id="{3402B5CE-B42C-452F-A029-D0C7F548DED2}" type="slidenum">
              <a:rPr lang="en-US" smtClean="0"/>
              <a:pPr/>
              <a:t>36</a:t>
            </a:fld>
            <a:endParaRPr lang="en-US" smtClean="0"/>
          </a:p>
        </p:txBody>
      </p:sp>
      <p:sp>
        <p:nvSpPr>
          <p:cNvPr id="69635" name="Rectangle 2"/>
          <p:cNvSpPr>
            <a:spLocks noGrp="1" noRot="1" noChangeAspect="1" noChangeArrowheads="1" noTextEdit="1"/>
          </p:cNvSpPr>
          <p:nvPr>
            <p:ph type="sldImg"/>
          </p:nvPr>
        </p:nvSpPr>
        <p:spPr>
          <a:ln/>
        </p:spPr>
      </p:sp>
      <p:sp>
        <p:nvSpPr>
          <p:cNvPr id="6963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p:spPr>
        <p:txBody>
          <a:bodyPr/>
          <a:lstStyle/>
          <a:p>
            <a:fld id="{ED29E2C2-CA2E-4703-99F0-6DB481E0C351}" type="slidenum">
              <a:rPr lang="en-US" smtClean="0"/>
              <a:pPr/>
              <a:t>4</a:t>
            </a:fld>
            <a:endParaRPr lang="en-US" smtClean="0"/>
          </a:p>
        </p:txBody>
      </p:sp>
      <p:sp>
        <p:nvSpPr>
          <p:cNvPr id="39939" name="Rectangle 2"/>
          <p:cNvSpPr>
            <a:spLocks noGrp="1" noRot="1" noChangeAspect="1" noChangeArrowheads="1" noTextEdit="1"/>
          </p:cNvSpPr>
          <p:nvPr>
            <p:ph type="sldImg"/>
          </p:nvPr>
        </p:nvSpPr>
        <p:spPr>
          <a:ln/>
        </p:spPr>
      </p:sp>
      <p:sp>
        <p:nvSpPr>
          <p:cNvPr id="3994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p:spPr>
        <p:txBody>
          <a:bodyPr/>
          <a:lstStyle/>
          <a:p>
            <a:fld id="{C17D87D3-A885-4515-B880-2800953600D3}" type="slidenum">
              <a:rPr lang="en-US" smtClean="0"/>
              <a:pPr/>
              <a:t>5</a:t>
            </a:fld>
            <a:endParaRPr lang="en-US" smtClean="0"/>
          </a:p>
        </p:txBody>
      </p:sp>
      <p:sp>
        <p:nvSpPr>
          <p:cNvPr id="40963" name="Rectangle 2"/>
          <p:cNvSpPr>
            <a:spLocks noGrp="1" noRot="1" noChangeAspect="1" noChangeArrowheads="1" noTextEdit="1"/>
          </p:cNvSpPr>
          <p:nvPr>
            <p:ph type="sldImg"/>
          </p:nvPr>
        </p:nvSpPr>
        <p:spPr>
          <a:ln/>
        </p:spPr>
      </p:sp>
      <p:sp>
        <p:nvSpPr>
          <p:cNvPr id="4096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p:spPr>
        <p:txBody>
          <a:bodyPr/>
          <a:lstStyle/>
          <a:p>
            <a:fld id="{EFED33B6-A09C-41BC-838D-87F8A0E8501D}" type="slidenum">
              <a:rPr lang="en-US" smtClean="0"/>
              <a:pPr/>
              <a:t>6</a:t>
            </a:fld>
            <a:endParaRPr lang="en-US" smtClean="0"/>
          </a:p>
        </p:txBody>
      </p:sp>
      <p:sp>
        <p:nvSpPr>
          <p:cNvPr id="41987" name="Rectangle 2"/>
          <p:cNvSpPr>
            <a:spLocks noGrp="1" noRot="1" noChangeAspect="1" noChangeArrowheads="1" noTextEdit="1"/>
          </p:cNvSpPr>
          <p:nvPr>
            <p:ph type="sldImg"/>
          </p:nvPr>
        </p:nvSpPr>
        <p:spPr>
          <a:ln/>
        </p:spPr>
      </p:sp>
      <p:sp>
        <p:nvSpPr>
          <p:cNvPr id="4198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39EFB188-F6A6-49EC-A95E-68B62C9DA0A5}" type="slidenum">
              <a:rPr lang="en-US" smtClean="0"/>
              <a:pPr/>
              <a:t>7</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p:spPr>
        <p:txBody>
          <a:bodyPr/>
          <a:lstStyle/>
          <a:p>
            <a:fld id="{D6D77436-BDBF-4C3D-8150-FBEB3900E00E}" type="slidenum">
              <a:rPr lang="en-US" smtClean="0"/>
              <a:pPr/>
              <a:t>8</a:t>
            </a:fld>
            <a:endParaRPr lang="en-US" smtClean="0"/>
          </a:p>
        </p:txBody>
      </p:sp>
      <p:sp>
        <p:nvSpPr>
          <p:cNvPr id="44035" name="Rectangle 2"/>
          <p:cNvSpPr>
            <a:spLocks noGrp="1" noRot="1" noChangeAspect="1" noChangeArrowheads="1" noTextEdit="1"/>
          </p:cNvSpPr>
          <p:nvPr>
            <p:ph type="sldImg"/>
          </p:nvPr>
        </p:nvSpPr>
        <p:spPr>
          <a:ln/>
        </p:spPr>
      </p:sp>
      <p:sp>
        <p:nvSpPr>
          <p:cNvPr id="4403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p:spPr>
        <p:txBody>
          <a:bodyPr/>
          <a:lstStyle/>
          <a:p>
            <a:fld id="{575A4DF5-19D4-487F-AA1A-343ED9CFD2C1}" type="slidenum">
              <a:rPr lang="en-US" smtClean="0"/>
              <a:pPr/>
              <a:t>9</a:t>
            </a:fld>
            <a:endParaRPr lang="en-US" smtClean="0"/>
          </a:p>
        </p:txBody>
      </p:sp>
      <p:sp>
        <p:nvSpPr>
          <p:cNvPr id="45059" name="Rectangle 2"/>
          <p:cNvSpPr>
            <a:spLocks noGrp="1" noRot="1" noChangeAspect="1" noChangeArrowheads="1" noTextEdit="1"/>
          </p:cNvSpPr>
          <p:nvPr>
            <p:ph type="sldImg"/>
          </p:nvPr>
        </p:nvSpPr>
        <p:spPr>
          <a:ln/>
        </p:spPr>
      </p:sp>
      <p:sp>
        <p:nvSpPr>
          <p:cNvPr id="4506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81CB6DB-CDE1-4703-8EBC-926C1E43089D}"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D4A9D804-5EF9-48FC-BDFC-799780C1ECF5}"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FD80392-AAC3-4636-BB72-D5EEB8B5209C}"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7DD6B55-6236-45D2-B919-1598B92BE0D9}"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DC0E5B8-CFD4-4E32-B42A-24BC8E3C7D5A}"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CE1B688D-4834-4270-9580-A07B50C2BA12}"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1923F8FE-EB71-43B6-84D4-EF83808F3146}"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08E724A4-9448-47D0-956B-5ED761C02D10}"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D9530745-FAF9-44A5-87AB-D50D47E240EC}"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A2D557C6-2741-478C-BE34-7C909E2AB488}"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8EB55526-4915-4E61-9EF5-80A48D509302}"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400"/>
            </a:lvl1pPr>
          </a:lstStyle>
          <a:p>
            <a:pPr>
              <a:defRPr/>
            </a:pPr>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a:defRPr/>
            </a:pPr>
            <a:fld id="{1417D626-28AE-4E53-8268-DCF095390AB2}"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cs typeface="Arial" charset="0"/>
        </a:defRPr>
      </a:lvl2pPr>
      <a:lvl3pPr algn="ctr" rtl="0" eaLnBrk="0" fontAlgn="base" hangingPunct="0">
        <a:spcBef>
          <a:spcPct val="0"/>
        </a:spcBef>
        <a:spcAft>
          <a:spcPct val="0"/>
        </a:spcAft>
        <a:defRPr sz="4400">
          <a:solidFill>
            <a:schemeClr val="tx2"/>
          </a:solidFill>
          <a:latin typeface="Arial" charset="0"/>
          <a:cs typeface="Arial" charset="0"/>
        </a:defRPr>
      </a:lvl3pPr>
      <a:lvl4pPr algn="ctr" rtl="0" eaLnBrk="0" fontAlgn="base" hangingPunct="0">
        <a:spcBef>
          <a:spcPct val="0"/>
        </a:spcBef>
        <a:spcAft>
          <a:spcPct val="0"/>
        </a:spcAft>
        <a:defRPr sz="4400">
          <a:solidFill>
            <a:schemeClr val="tx2"/>
          </a:solidFill>
          <a:latin typeface="Arial" charset="0"/>
          <a:cs typeface="Arial" charset="0"/>
        </a:defRPr>
      </a:lvl4pPr>
      <a:lvl5pPr algn="ctr" rtl="0" eaLnBrk="0" fontAlgn="base" hangingPunct="0">
        <a:spcBef>
          <a:spcPct val="0"/>
        </a:spcBef>
        <a:spcAft>
          <a:spcPct val="0"/>
        </a:spcAft>
        <a:defRPr sz="4400">
          <a:solidFill>
            <a:schemeClr val="tx2"/>
          </a:solidFill>
          <a:latin typeface="Arial"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hyperlink" Target="http://www.worldsgreatestresource.com/videogallery/index.html" TargetMode="Externa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10.jpeg"/><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11.jpeg"/><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13.jpeg"/><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image" Target="../media/image14.jpeg"/><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hyperlink" Target="http://www.uga.edu/srel/Snapshots/phytoremediation.htm" TargetMode="External"/><Relationship Id="rId4" Type="http://schemas.openxmlformats.org/officeDocument/2006/relationships/image" Target="../media/image15.jpeg"/></Relationships>
</file>

<file path=ppt/slides/_rels/slide1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5.xml"/><Relationship Id="rId1" Type="http://schemas.openxmlformats.org/officeDocument/2006/relationships/slideLayout" Target="../slideLayouts/slideLayout7.xml"/><Relationship Id="rId5" Type="http://schemas.openxmlformats.org/officeDocument/2006/relationships/image" Target="../media/image2.png"/><Relationship Id="rId4" Type="http://schemas.openxmlformats.org/officeDocument/2006/relationships/hyperlink" Target="http://www.uga.edu/srel/Snapshots/phytoremediation.htm"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6.xml"/><Relationship Id="rId1" Type="http://schemas.openxmlformats.org/officeDocument/2006/relationships/slideLayout" Target="../slideLayouts/slideLayout7.xml"/><Relationship Id="rId5" Type="http://schemas.openxmlformats.org/officeDocument/2006/relationships/image" Target="../media/image2.png"/><Relationship Id="rId4" Type="http://schemas.openxmlformats.org/officeDocument/2006/relationships/hyperlink" Target="http://www.envirotools.org/factsheets/phytoremediation.shtml"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hyperlink" Target="http://rydberg.biology.colostate.edu/Phytoremediation/2003/Knuth/home.htm" TargetMode="External"/><Relationship Id="rId5" Type="http://schemas.openxmlformats.org/officeDocument/2006/relationships/image" Target="../media/image16.png"/><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1.xml"/><Relationship Id="rId1" Type="http://schemas.openxmlformats.org/officeDocument/2006/relationships/slideLayout" Target="../slideLayouts/slideLayout7.xml"/><Relationship Id="rId5" Type="http://schemas.openxmlformats.org/officeDocument/2006/relationships/image" Target="../media/image17.png"/><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2.xml"/><Relationship Id="rId1" Type="http://schemas.openxmlformats.org/officeDocument/2006/relationships/slideLayout" Target="../slideLayouts/slideLayout7.xml"/><Relationship Id="rId5" Type="http://schemas.openxmlformats.org/officeDocument/2006/relationships/image" Target="../media/image18.png"/><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3.xml"/><Relationship Id="rId1" Type="http://schemas.openxmlformats.org/officeDocument/2006/relationships/slideLayout" Target="../slideLayouts/slideLayout7.xml"/><Relationship Id="rId5" Type="http://schemas.openxmlformats.org/officeDocument/2006/relationships/image" Target="../media/image19.png"/><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4.xml"/><Relationship Id="rId1" Type="http://schemas.openxmlformats.org/officeDocument/2006/relationships/slideLayout" Target="../slideLayouts/slideLayout7.xml"/><Relationship Id="rId5" Type="http://schemas.openxmlformats.org/officeDocument/2006/relationships/image" Target="../media/image20.png"/><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5.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8" Type="http://schemas.openxmlformats.org/officeDocument/2006/relationships/image" Target="../media/image24.jpeg"/><Relationship Id="rId3" Type="http://schemas.openxmlformats.org/officeDocument/2006/relationships/image" Target="../media/image3.jpeg"/><Relationship Id="rId7" Type="http://schemas.openxmlformats.org/officeDocument/2006/relationships/image" Target="../media/image23.jpeg"/><Relationship Id="rId2" Type="http://schemas.openxmlformats.org/officeDocument/2006/relationships/notesSlide" Target="../notesSlides/notesSlide26.xml"/><Relationship Id="rId1" Type="http://schemas.openxmlformats.org/officeDocument/2006/relationships/slideLayout" Target="../slideLayouts/slideLayout7.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7.xml"/><Relationship Id="rId1" Type="http://schemas.openxmlformats.org/officeDocument/2006/relationships/slideLayout" Target="../slideLayouts/slideLayout7.xml"/><Relationship Id="rId5" Type="http://schemas.openxmlformats.org/officeDocument/2006/relationships/image" Target="../media/image25.jpeg"/><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8.xml"/><Relationship Id="rId1" Type="http://schemas.openxmlformats.org/officeDocument/2006/relationships/slideLayout" Target="../slideLayouts/slideLayout7.xml"/><Relationship Id="rId5" Type="http://schemas.openxmlformats.org/officeDocument/2006/relationships/image" Target="../media/image26.jpeg"/><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9.xml"/><Relationship Id="rId1" Type="http://schemas.openxmlformats.org/officeDocument/2006/relationships/slideLayout" Target="../slideLayouts/slideLayout7.xml"/><Relationship Id="rId5" Type="http://schemas.openxmlformats.org/officeDocument/2006/relationships/image" Target="../media/image27.jpe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0.xml"/><Relationship Id="rId1" Type="http://schemas.openxmlformats.org/officeDocument/2006/relationships/slideLayout" Target="../slideLayouts/slideLayout7.xml"/><Relationship Id="rId5" Type="http://schemas.openxmlformats.org/officeDocument/2006/relationships/image" Target="../media/image28.jpeg"/><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1.xml"/><Relationship Id="rId1" Type="http://schemas.openxmlformats.org/officeDocument/2006/relationships/slideLayout" Target="../slideLayouts/slideLayout7.xml"/><Relationship Id="rId5" Type="http://schemas.openxmlformats.org/officeDocument/2006/relationships/image" Target="../media/image29.jpeg"/><Relationship Id="rId4" Type="http://schemas.openxmlformats.org/officeDocument/2006/relationships/image" Target="../media/image2.png"/></Relationships>
</file>

<file path=ppt/slides/_rels/slide3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2.xml"/><Relationship Id="rId1" Type="http://schemas.openxmlformats.org/officeDocument/2006/relationships/slideLayout" Target="../slideLayouts/slideLayout7.xml"/><Relationship Id="rId5" Type="http://schemas.openxmlformats.org/officeDocument/2006/relationships/image" Target="../media/image30.jpeg"/><Relationship Id="rId4" Type="http://schemas.openxmlformats.org/officeDocument/2006/relationships/image" Target="../media/image2.png"/></Relationships>
</file>

<file path=ppt/slides/_rels/slide3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3.xml"/><Relationship Id="rId1" Type="http://schemas.openxmlformats.org/officeDocument/2006/relationships/slideLayout" Target="../slideLayouts/slideLayout7.xml"/><Relationship Id="rId5" Type="http://schemas.openxmlformats.org/officeDocument/2006/relationships/image" Target="../media/image31.jpeg"/><Relationship Id="rId4" Type="http://schemas.openxmlformats.org/officeDocument/2006/relationships/image" Target="../media/image2.png"/></Relationships>
</file>

<file path=ppt/slides/_rels/slide34.xml.rels><?xml version="1.0" encoding="UTF-8" standalone="yes"?>
<Relationships xmlns="http://schemas.openxmlformats.org/package/2006/relationships"><Relationship Id="rId8" Type="http://schemas.openxmlformats.org/officeDocument/2006/relationships/hyperlink" Target="http://plantbio.berkeley.edu/~terry/index.html" TargetMode="External"/><Relationship Id="rId3" Type="http://schemas.openxmlformats.org/officeDocument/2006/relationships/image" Target="../media/image3.jpeg"/><Relationship Id="rId7" Type="http://schemas.openxmlformats.org/officeDocument/2006/relationships/hyperlink" Target="http://isebindia.com/icpep-3/icpep3-s-8.html" TargetMode="External"/><Relationship Id="rId2" Type="http://schemas.openxmlformats.org/officeDocument/2006/relationships/notesSlide" Target="../notesSlides/notesSlide34.xml"/><Relationship Id="rId1" Type="http://schemas.openxmlformats.org/officeDocument/2006/relationships/slideLayout" Target="../slideLayouts/slideLayout7.xml"/><Relationship Id="rId6" Type="http://schemas.openxmlformats.org/officeDocument/2006/relationships/hyperlink" Target="http://extension.ucdavis.edu/unit/center_for_water_and_land_use/index.asp" TargetMode="External"/><Relationship Id="rId5" Type="http://schemas.openxmlformats.org/officeDocument/2006/relationships/hyperlink" Target="http://www.waterboards.ca.gov/water_issues/programs/low_impact_development/" TargetMode="External"/><Relationship Id="rId4" Type="http://schemas.openxmlformats.org/officeDocument/2006/relationships/image" Target="../media/image2.png"/><Relationship Id="rId9" Type="http://schemas.openxmlformats.org/officeDocument/2006/relationships/hyperlink" Target="http://sjmastergardeners.ucdavis.edu/index.cfm" TargetMode="External"/></Relationships>
</file>

<file path=ppt/slides/_rels/slide35.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35.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3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6.xml"/><Relationship Id="rId1" Type="http://schemas.openxmlformats.org/officeDocument/2006/relationships/slideLayout" Target="../slideLayouts/slideLayout7.xml"/><Relationship Id="rId4" Type="http://schemas.openxmlformats.org/officeDocument/2006/relationships/hyperlink" Target="http://www.worldsgreatestresource.com/videogallery/index.html"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2.png"/><Relationship Id="rId4" Type="http://schemas.openxmlformats.org/officeDocument/2006/relationships/hyperlink" Target="http://www.lowimpactdevelopment.org/"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8.jpeg"/><Relationship Id="rId4" Type="http://schemas.openxmlformats.org/officeDocument/2006/relationships/image" Target="../media/image7.jpeg"/></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image" Target="../media/image9.jpe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4" descr="j0437274"/>
          <p:cNvPicPr>
            <a:picLocks noChangeAspect="1" noChangeArrowheads="1"/>
          </p:cNvPicPr>
          <p:nvPr/>
        </p:nvPicPr>
        <p:blipFill>
          <a:blip r:embed="rId3"/>
          <a:srcRect/>
          <a:stretch>
            <a:fillRect/>
          </a:stretch>
        </p:blipFill>
        <p:spPr bwMode="auto">
          <a:xfrm>
            <a:off x="0" y="0"/>
            <a:ext cx="9144000" cy="7307263"/>
          </a:xfrm>
          <a:prstGeom prst="rect">
            <a:avLst/>
          </a:prstGeom>
          <a:noFill/>
          <a:ln w="9525">
            <a:noFill/>
            <a:miter lim="800000"/>
            <a:headEnd/>
            <a:tailEnd/>
          </a:ln>
        </p:spPr>
      </p:pic>
      <p:sp>
        <p:nvSpPr>
          <p:cNvPr id="2051" name="Text Box 6"/>
          <p:cNvSpPr txBox="1">
            <a:spLocks noChangeArrowheads="1"/>
          </p:cNvSpPr>
          <p:nvPr/>
        </p:nvSpPr>
        <p:spPr bwMode="auto">
          <a:xfrm>
            <a:off x="5257800" y="533400"/>
            <a:ext cx="3886200" cy="1554163"/>
          </a:xfrm>
          <a:prstGeom prst="rect">
            <a:avLst/>
          </a:prstGeom>
          <a:noFill/>
          <a:ln w="9525">
            <a:noFill/>
            <a:miter lim="800000"/>
            <a:headEnd/>
            <a:tailEnd/>
          </a:ln>
        </p:spPr>
        <p:txBody>
          <a:bodyPr>
            <a:spAutoFit/>
          </a:bodyPr>
          <a:lstStyle/>
          <a:p>
            <a:pPr algn="r">
              <a:spcBef>
                <a:spcPct val="50000"/>
              </a:spcBef>
            </a:pPr>
            <a:r>
              <a:rPr lang="en-US" sz="3200">
                <a:solidFill>
                  <a:schemeClr val="bg1"/>
                </a:solidFill>
                <a:latin typeface="Arial Rounded MT Bold" pitchFamily="34" charset="0"/>
              </a:rPr>
              <a:t>Low Impact Development &amp; Hydromodification</a:t>
            </a:r>
          </a:p>
        </p:txBody>
      </p:sp>
      <p:sp>
        <p:nvSpPr>
          <p:cNvPr id="2052" name="Text Box 7"/>
          <p:cNvSpPr txBox="1">
            <a:spLocks noChangeArrowheads="1"/>
          </p:cNvSpPr>
          <p:nvPr/>
        </p:nvSpPr>
        <p:spPr bwMode="auto">
          <a:xfrm>
            <a:off x="4495800" y="5029200"/>
            <a:ext cx="4648200" cy="1311275"/>
          </a:xfrm>
          <a:prstGeom prst="rect">
            <a:avLst/>
          </a:prstGeom>
          <a:noFill/>
          <a:ln w="9525">
            <a:noFill/>
            <a:miter lim="800000"/>
            <a:headEnd/>
            <a:tailEnd/>
          </a:ln>
        </p:spPr>
        <p:txBody>
          <a:bodyPr>
            <a:spAutoFit/>
          </a:bodyPr>
          <a:lstStyle/>
          <a:p>
            <a:pPr algn="ctr">
              <a:spcBef>
                <a:spcPct val="50000"/>
              </a:spcBef>
            </a:pPr>
            <a:r>
              <a:rPr lang="en-US" sz="4000">
                <a:solidFill>
                  <a:schemeClr val="bg1"/>
                </a:solidFill>
                <a:latin typeface="Brush Script MT" pitchFamily="66" charset="0"/>
              </a:rPr>
              <a:t>Changing the Standards for Development</a:t>
            </a:r>
          </a:p>
        </p:txBody>
      </p:sp>
      <p:pic>
        <p:nvPicPr>
          <p:cNvPr id="2053" name="Picture 9" descr="Logo Final wo - Copy"/>
          <p:cNvPicPr>
            <a:picLocks noChangeAspect="1" noChangeArrowheads="1"/>
          </p:cNvPicPr>
          <p:nvPr/>
        </p:nvPicPr>
        <p:blipFill>
          <a:blip r:embed="rId4"/>
          <a:srcRect/>
          <a:stretch>
            <a:fillRect/>
          </a:stretch>
        </p:blipFill>
        <p:spPr bwMode="auto">
          <a:xfrm>
            <a:off x="0" y="6019800"/>
            <a:ext cx="2286000" cy="1011238"/>
          </a:xfrm>
          <a:prstGeom prst="rect">
            <a:avLst/>
          </a:prstGeom>
          <a:noFill/>
          <a:ln w="9525">
            <a:noFill/>
            <a:miter lim="800000"/>
            <a:headEnd/>
            <a:tailEnd/>
          </a:ln>
        </p:spPr>
      </p:pic>
      <p:sp>
        <p:nvSpPr>
          <p:cNvPr id="2054" name="TextBox 5">
            <a:hlinkClick r:id="rId5"/>
          </p:cNvPr>
          <p:cNvSpPr txBox="1">
            <a:spLocks noChangeArrowheads="1"/>
          </p:cNvSpPr>
          <p:nvPr/>
        </p:nvSpPr>
        <p:spPr bwMode="auto">
          <a:xfrm>
            <a:off x="7696200" y="6488113"/>
            <a:ext cx="1447800" cy="369887"/>
          </a:xfrm>
          <a:prstGeom prst="rect">
            <a:avLst/>
          </a:prstGeom>
          <a:noFill/>
          <a:ln w="9525">
            <a:noFill/>
            <a:miter lim="800000"/>
            <a:headEnd/>
            <a:tailEnd/>
          </a:ln>
        </p:spPr>
        <p:txBody>
          <a:bodyPr>
            <a:spAutoFit/>
          </a:bodyPr>
          <a:lstStyle/>
          <a:p>
            <a:pPr algn="ctr"/>
            <a:r>
              <a:rPr lang="en-US" sz="900" i="1"/>
              <a:t>Storm Water Video Contest</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j0433166"/>
          <p:cNvPicPr>
            <a:picLocks noChangeAspect="1" noChangeArrowheads="1"/>
          </p:cNvPicPr>
          <p:nvPr/>
        </p:nvPicPr>
        <p:blipFill>
          <a:blip r:embed="rId3"/>
          <a:srcRect/>
          <a:stretch>
            <a:fillRect/>
          </a:stretch>
        </p:blipFill>
        <p:spPr bwMode="auto">
          <a:xfrm>
            <a:off x="0" y="2895600"/>
            <a:ext cx="9144000" cy="3962400"/>
          </a:xfrm>
          <a:prstGeom prst="rect">
            <a:avLst/>
          </a:prstGeom>
          <a:noFill/>
          <a:ln w="9525">
            <a:noFill/>
            <a:miter lim="800000"/>
            <a:headEnd/>
            <a:tailEnd/>
          </a:ln>
        </p:spPr>
      </p:pic>
      <p:sp>
        <p:nvSpPr>
          <p:cNvPr id="11267" name="Text Box 3"/>
          <p:cNvSpPr txBox="1">
            <a:spLocks noChangeArrowheads="1"/>
          </p:cNvSpPr>
          <p:nvPr/>
        </p:nvSpPr>
        <p:spPr bwMode="auto">
          <a:xfrm>
            <a:off x="304800" y="381000"/>
            <a:ext cx="8534400" cy="701675"/>
          </a:xfrm>
          <a:prstGeom prst="rect">
            <a:avLst/>
          </a:prstGeom>
          <a:noFill/>
          <a:ln w="9525">
            <a:noFill/>
            <a:miter lim="800000"/>
            <a:headEnd/>
            <a:tailEnd/>
          </a:ln>
        </p:spPr>
        <p:txBody>
          <a:bodyPr>
            <a:spAutoFit/>
          </a:bodyPr>
          <a:lstStyle/>
          <a:p>
            <a:pPr marL="682625" indent="-682625">
              <a:spcBef>
                <a:spcPct val="50000"/>
              </a:spcBef>
            </a:pPr>
            <a:r>
              <a:rPr lang="en-US" sz="4000">
                <a:latin typeface="Arial Rounded MT Bold" pitchFamily="34" charset="0"/>
              </a:rPr>
              <a:t>Infiltration</a:t>
            </a:r>
          </a:p>
        </p:txBody>
      </p:sp>
      <p:pic>
        <p:nvPicPr>
          <p:cNvPr id="11268" name="Picture 15" descr="Logo Final wo - Copy"/>
          <p:cNvPicPr>
            <a:picLocks noChangeAspect="1" noChangeArrowheads="1"/>
          </p:cNvPicPr>
          <p:nvPr/>
        </p:nvPicPr>
        <p:blipFill>
          <a:blip r:embed="rId4"/>
          <a:srcRect/>
          <a:stretch>
            <a:fillRect/>
          </a:stretch>
        </p:blipFill>
        <p:spPr bwMode="auto">
          <a:xfrm>
            <a:off x="0" y="6019800"/>
            <a:ext cx="2286000" cy="1011238"/>
          </a:xfrm>
          <a:prstGeom prst="rect">
            <a:avLst/>
          </a:prstGeom>
          <a:noFill/>
          <a:ln w="9525">
            <a:noFill/>
            <a:miter lim="800000"/>
            <a:headEnd/>
            <a:tailEnd/>
          </a:ln>
        </p:spPr>
      </p:pic>
      <p:pic>
        <p:nvPicPr>
          <p:cNvPr id="11269" name="Picture 8" descr="HPIM1242.JPG"/>
          <p:cNvPicPr>
            <a:picLocks noChangeAspect="1"/>
          </p:cNvPicPr>
          <p:nvPr/>
        </p:nvPicPr>
        <p:blipFill>
          <a:blip r:embed="rId5"/>
          <a:srcRect/>
          <a:stretch>
            <a:fillRect/>
          </a:stretch>
        </p:blipFill>
        <p:spPr bwMode="auto">
          <a:xfrm>
            <a:off x="1295400" y="1219200"/>
            <a:ext cx="6335713" cy="4800600"/>
          </a:xfrm>
          <a:prstGeom prst="rect">
            <a:avLst/>
          </a:prstGeom>
          <a:noFill/>
          <a:ln w="9525">
            <a:noFill/>
            <a:miter lim="800000"/>
            <a:headEnd/>
            <a:tailEnd/>
          </a:ln>
        </p:spPr>
      </p:pic>
      <p:sp>
        <p:nvSpPr>
          <p:cNvPr id="11270" name="TextBox 9"/>
          <p:cNvSpPr txBox="1">
            <a:spLocks noChangeArrowheads="1"/>
          </p:cNvSpPr>
          <p:nvPr/>
        </p:nvSpPr>
        <p:spPr bwMode="auto">
          <a:xfrm>
            <a:off x="5181600" y="457200"/>
            <a:ext cx="3657600" cy="646113"/>
          </a:xfrm>
          <a:prstGeom prst="rect">
            <a:avLst/>
          </a:prstGeom>
          <a:noFill/>
          <a:ln w="9525">
            <a:noFill/>
            <a:miter lim="800000"/>
            <a:headEnd/>
            <a:tailEnd/>
          </a:ln>
        </p:spPr>
        <p:txBody>
          <a:bodyPr>
            <a:spAutoFit/>
          </a:bodyPr>
          <a:lstStyle/>
          <a:p>
            <a:pPr algn="r"/>
            <a:r>
              <a:rPr lang="en-US"/>
              <a:t>Hemisfair Park</a:t>
            </a:r>
          </a:p>
          <a:p>
            <a:pPr algn="r"/>
            <a:r>
              <a:rPr lang="en-US"/>
              <a:t>San Antonio, TX</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j0433166"/>
          <p:cNvPicPr>
            <a:picLocks noChangeAspect="1" noChangeArrowheads="1"/>
          </p:cNvPicPr>
          <p:nvPr/>
        </p:nvPicPr>
        <p:blipFill>
          <a:blip r:embed="rId3"/>
          <a:srcRect/>
          <a:stretch>
            <a:fillRect/>
          </a:stretch>
        </p:blipFill>
        <p:spPr bwMode="auto">
          <a:xfrm>
            <a:off x="0" y="2895600"/>
            <a:ext cx="9144000" cy="3962400"/>
          </a:xfrm>
          <a:prstGeom prst="rect">
            <a:avLst/>
          </a:prstGeom>
          <a:noFill/>
          <a:ln w="9525">
            <a:noFill/>
            <a:miter lim="800000"/>
            <a:headEnd/>
            <a:tailEnd/>
          </a:ln>
        </p:spPr>
      </p:pic>
      <p:sp>
        <p:nvSpPr>
          <p:cNvPr id="12291" name="Text Box 3"/>
          <p:cNvSpPr txBox="1">
            <a:spLocks noChangeArrowheads="1"/>
          </p:cNvSpPr>
          <p:nvPr/>
        </p:nvSpPr>
        <p:spPr bwMode="auto">
          <a:xfrm>
            <a:off x="304800" y="381000"/>
            <a:ext cx="8534400" cy="701675"/>
          </a:xfrm>
          <a:prstGeom prst="rect">
            <a:avLst/>
          </a:prstGeom>
          <a:noFill/>
          <a:ln w="9525">
            <a:noFill/>
            <a:miter lim="800000"/>
            <a:headEnd/>
            <a:tailEnd/>
          </a:ln>
        </p:spPr>
        <p:txBody>
          <a:bodyPr>
            <a:spAutoFit/>
          </a:bodyPr>
          <a:lstStyle/>
          <a:p>
            <a:pPr marL="682625" indent="-682625">
              <a:spcBef>
                <a:spcPct val="50000"/>
              </a:spcBef>
            </a:pPr>
            <a:r>
              <a:rPr lang="en-US" sz="4000">
                <a:latin typeface="Arial Rounded MT Bold" pitchFamily="34" charset="0"/>
              </a:rPr>
              <a:t>Infiltration</a:t>
            </a:r>
          </a:p>
        </p:txBody>
      </p:sp>
      <p:pic>
        <p:nvPicPr>
          <p:cNvPr id="12292" name="Picture 15" descr="Logo Final wo - Copy"/>
          <p:cNvPicPr>
            <a:picLocks noChangeAspect="1" noChangeArrowheads="1"/>
          </p:cNvPicPr>
          <p:nvPr/>
        </p:nvPicPr>
        <p:blipFill>
          <a:blip r:embed="rId4"/>
          <a:srcRect/>
          <a:stretch>
            <a:fillRect/>
          </a:stretch>
        </p:blipFill>
        <p:spPr bwMode="auto">
          <a:xfrm>
            <a:off x="0" y="6019800"/>
            <a:ext cx="2286000" cy="1011238"/>
          </a:xfrm>
          <a:prstGeom prst="rect">
            <a:avLst/>
          </a:prstGeom>
          <a:noFill/>
          <a:ln w="9525">
            <a:noFill/>
            <a:miter lim="800000"/>
            <a:headEnd/>
            <a:tailEnd/>
          </a:ln>
        </p:spPr>
      </p:pic>
      <p:pic>
        <p:nvPicPr>
          <p:cNvPr id="12293" name="Picture 8" descr="HPIM1242.JPG"/>
          <p:cNvPicPr>
            <a:picLocks noChangeAspect="1"/>
          </p:cNvPicPr>
          <p:nvPr/>
        </p:nvPicPr>
        <p:blipFill>
          <a:blip r:embed="rId5"/>
          <a:srcRect/>
          <a:stretch>
            <a:fillRect/>
          </a:stretch>
        </p:blipFill>
        <p:spPr bwMode="auto">
          <a:xfrm>
            <a:off x="1295400" y="1219200"/>
            <a:ext cx="6335713" cy="4800600"/>
          </a:xfrm>
          <a:prstGeom prst="rect">
            <a:avLst/>
          </a:prstGeom>
          <a:noFill/>
          <a:ln w="9525">
            <a:noFill/>
            <a:miter lim="800000"/>
            <a:headEnd/>
            <a:tailEnd/>
          </a:ln>
        </p:spPr>
      </p:pic>
      <p:sp>
        <p:nvSpPr>
          <p:cNvPr id="12294" name="TextBox 9"/>
          <p:cNvSpPr txBox="1">
            <a:spLocks noChangeArrowheads="1"/>
          </p:cNvSpPr>
          <p:nvPr/>
        </p:nvSpPr>
        <p:spPr bwMode="auto">
          <a:xfrm>
            <a:off x="5181600" y="457200"/>
            <a:ext cx="3657600" cy="646113"/>
          </a:xfrm>
          <a:prstGeom prst="rect">
            <a:avLst/>
          </a:prstGeom>
          <a:noFill/>
          <a:ln w="9525">
            <a:noFill/>
            <a:miter lim="800000"/>
            <a:headEnd/>
            <a:tailEnd/>
          </a:ln>
        </p:spPr>
        <p:txBody>
          <a:bodyPr>
            <a:spAutoFit/>
          </a:bodyPr>
          <a:lstStyle/>
          <a:p>
            <a:pPr algn="r"/>
            <a:r>
              <a:rPr lang="en-US"/>
              <a:t>Hemisfair Park</a:t>
            </a:r>
          </a:p>
          <a:p>
            <a:pPr algn="r"/>
            <a:r>
              <a:rPr lang="en-US"/>
              <a:t>San Antonio, TX</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j0433166"/>
          <p:cNvPicPr>
            <a:picLocks noChangeAspect="1" noChangeArrowheads="1"/>
          </p:cNvPicPr>
          <p:nvPr/>
        </p:nvPicPr>
        <p:blipFill>
          <a:blip r:embed="rId3"/>
          <a:srcRect/>
          <a:stretch>
            <a:fillRect/>
          </a:stretch>
        </p:blipFill>
        <p:spPr bwMode="auto">
          <a:xfrm>
            <a:off x="0" y="2895600"/>
            <a:ext cx="9144000" cy="3962400"/>
          </a:xfrm>
          <a:prstGeom prst="rect">
            <a:avLst/>
          </a:prstGeom>
          <a:noFill/>
          <a:ln w="9525">
            <a:noFill/>
            <a:miter lim="800000"/>
            <a:headEnd/>
            <a:tailEnd/>
          </a:ln>
        </p:spPr>
      </p:pic>
      <p:sp>
        <p:nvSpPr>
          <p:cNvPr id="13315" name="Text Box 3"/>
          <p:cNvSpPr txBox="1">
            <a:spLocks noChangeArrowheads="1"/>
          </p:cNvSpPr>
          <p:nvPr/>
        </p:nvSpPr>
        <p:spPr bwMode="auto">
          <a:xfrm>
            <a:off x="304800" y="381000"/>
            <a:ext cx="8534400" cy="701675"/>
          </a:xfrm>
          <a:prstGeom prst="rect">
            <a:avLst/>
          </a:prstGeom>
          <a:noFill/>
          <a:ln w="9525">
            <a:noFill/>
            <a:miter lim="800000"/>
            <a:headEnd/>
            <a:tailEnd/>
          </a:ln>
        </p:spPr>
        <p:txBody>
          <a:bodyPr>
            <a:spAutoFit/>
          </a:bodyPr>
          <a:lstStyle/>
          <a:p>
            <a:pPr marL="682625" indent="-682625">
              <a:spcBef>
                <a:spcPct val="50000"/>
              </a:spcBef>
            </a:pPr>
            <a:r>
              <a:rPr lang="en-US" sz="4000">
                <a:latin typeface="Arial Rounded MT Bold" pitchFamily="34" charset="0"/>
              </a:rPr>
              <a:t>Bioretention</a:t>
            </a:r>
          </a:p>
        </p:txBody>
      </p:sp>
      <p:sp>
        <p:nvSpPr>
          <p:cNvPr id="20487" name="Text Box 7"/>
          <p:cNvSpPr txBox="1">
            <a:spLocks noChangeArrowheads="1"/>
          </p:cNvSpPr>
          <p:nvPr/>
        </p:nvSpPr>
        <p:spPr bwMode="auto">
          <a:xfrm>
            <a:off x="457200" y="1066800"/>
            <a:ext cx="8534400" cy="854075"/>
          </a:xfrm>
          <a:prstGeom prst="rect">
            <a:avLst/>
          </a:prstGeom>
          <a:noFill/>
          <a:ln w="9525">
            <a:noFill/>
            <a:miter lim="800000"/>
            <a:headEnd/>
            <a:tailEnd/>
          </a:ln>
        </p:spPr>
        <p:txBody>
          <a:bodyPr>
            <a:spAutoFit/>
          </a:bodyPr>
          <a:lstStyle/>
          <a:p>
            <a:pPr>
              <a:spcBef>
                <a:spcPct val="50000"/>
              </a:spcBef>
            </a:pPr>
            <a:r>
              <a:rPr lang="en-US" sz="2000"/>
              <a:t>Design features that capture and hold storm water in “natural” areas …</a:t>
            </a:r>
          </a:p>
          <a:p>
            <a:pPr>
              <a:spcBef>
                <a:spcPct val="50000"/>
              </a:spcBef>
            </a:pPr>
            <a:r>
              <a:rPr lang="en-US" sz="2000"/>
              <a:t>Many times bioretention is incorporated into landscaping.</a:t>
            </a:r>
          </a:p>
        </p:txBody>
      </p:sp>
      <p:grpSp>
        <p:nvGrpSpPr>
          <p:cNvPr id="2" name="Group 10"/>
          <p:cNvGrpSpPr>
            <a:grpSpLocks/>
          </p:cNvGrpSpPr>
          <p:nvPr/>
        </p:nvGrpSpPr>
        <p:grpSpPr bwMode="auto">
          <a:xfrm>
            <a:off x="0" y="1905000"/>
            <a:ext cx="7962900" cy="3505200"/>
            <a:chOff x="0" y="1200"/>
            <a:chExt cx="5016" cy="2208"/>
          </a:xfrm>
        </p:grpSpPr>
        <p:pic>
          <p:nvPicPr>
            <p:cNvPr id="13319" name="Picture 8" descr="bioretention01"/>
            <p:cNvPicPr>
              <a:picLocks noChangeAspect="1" noChangeArrowheads="1"/>
            </p:cNvPicPr>
            <p:nvPr/>
          </p:nvPicPr>
          <p:blipFill>
            <a:blip r:embed="rId4"/>
            <a:srcRect t="3864" b="6554"/>
            <a:stretch>
              <a:fillRect/>
            </a:stretch>
          </p:blipFill>
          <p:spPr bwMode="auto">
            <a:xfrm>
              <a:off x="0" y="1200"/>
              <a:ext cx="3264" cy="2095"/>
            </a:xfrm>
            <a:prstGeom prst="rect">
              <a:avLst/>
            </a:prstGeom>
            <a:noFill/>
            <a:ln w="9525">
              <a:noFill/>
              <a:miter lim="800000"/>
              <a:headEnd/>
              <a:tailEnd/>
            </a:ln>
          </p:spPr>
        </p:pic>
        <p:pic>
          <p:nvPicPr>
            <p:cNvPr id="13320" name="Picture 9" descr="th_0707wwcontrol01"/>
            <p:cNvPicPr>
              <a:picLocks noChangeAspect="1" noChangeArrowheads="1"/>
            </p:cNvPicPr>
            <p:nvPr/>
          </p:nvPicPr>
          <p:blipFill>
            <a:blip r:embed="rId5"/>
            <a:srcRect/>
            <a:stretch>
              <a:fillRect/>
            </a:stretch>
          </p:blipFill>
          <p:spPr bwMode="auto">
            <a:xfrm>
              <a:off x="3360" y="1200"/>
              <a:ext cx="1656" cy="2208"/>
            </a:xfrm>
            <a:prstGeom prst="rect">
              <a:avLst/>
            </a:prstGeom>
            <a:noFill/>
            <a:ln w="9525">
              <a:noFill/>
              <a:miter lim="800000"/>
              <a:headEnd/>
              <a:tailEnd/>
            </a:ln>
          </p:spPr>
        </p:pic>
      </p:grpSp>
      <p:pic>
        <p:nvPicPr>
          <p:cNvPr id="13318" name="Picture 11" descr="Logo Final wo - Copy"/>
          <p:cNvPicPr>
            <a:picLocks noChangeAspect="1" noChangeArrowheads="1"/>
          </p:cNvPicPr>
          <p:nvPr/>
        </p:nvPicPr>
        <p:blipFill>
          <a:blip r:embed="rId6"/>
          <a:srcRect/>
          <a:stretch>
            <a:fillRect/>
          </a:stretch>
        </p:blipFill>
        <p:spPr bwMode="auto">
          <a:xfrm>
            <a:off x="0" y="6019800"/>
            <a:ext cx="2286000" cy="101123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0487">
                                            <p:txEl>
                                              <p:pRg st="0" end="0"/>
                                            </p:txEl>
                                          </p:spTgt>
                                        </p:tgtEl>
                                        <p:attrNameLst>
                                          <p:attrName>style.visibility</p:attrName>
                                        </p:attrNameLst>
                                      </p:cBhvr>
                                      <p:to>
                                        <p:strVal val="visible"/>
                                      </p:to>
                                    </p:set>
                                    <p:animEffect transition="in" filter="dissolve">
                                      <p:cBhvr>
                                        <p:cTn id="7" dur="500"/>
                                        <p:tgtEl>
                                          <p:spTgt spid="2048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20487">
                                            <p:txEl>
                                              <p:pRg st="1" end="1"/>
                                            </p:txEl>
                                          </p:spTgt>
                                        </p:tgtEl>
                                        <p:attrNameLst>
                                          <p:attrName>style.visibility</p:attrName>
                                        </p:attrNameLst>
                                      </p:cBhvr>
                                      <p:to>
                                        <p:strVal val="visible"/>
                                      </p:to>
                                    </p:set>
                                    <p:animEffect transition="in" filter="dissolve">
                                      <p:cBhvr>
                                        <p:cTn id="12" dur="500"/>
                                        <p:tgtEl>
                                          <p:spTgt spid="20487">
                                            <p:txEl>
                                              <p:pRg st="1" end="1"/>
                                            </p:txEl>
                                          </p:spTgt>
                                        </p:tgtEl>
                                      </p:cBhvr>
                                    </p:animEffect>
                                  </p:childTnLst>
                                </p:cTn>
                              </p:par>
                              <p:par>
                                <p:cTn id="13" presetID="10" presetClass="entr" presetSubtype="0" fill="hold" nodeType="withEffect">
                                  <p:stCondLst>
                                    <p:cond delay="50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j0433166"/>
          <p:cNvPicPr>
            <a:picLocks noChangeAspect="1" noChangeArrowheads="1"/>
          </p:cNvPicPr>
          <p:nvPr/>
        </p:nvPicPr>
        <p:blipFill>
          <a:blip r:embed="rId3"/>
          <a:srcRect/>
          <a:stretch>
            <a:fillRect/>
          </a:stretch>
        </p:blipFill>
        <p:spPr bwMode="auto">
          <a:xfrm>
            <a:off x="0" y="2895600"/>
            <a:ext cx="9144000" cy="3962400"/>
          </a:xfrm>
          <a:prstGeom prst="rect">
            <a:avLst/>
          </a:prstGeom>
          <a:noFill/>
          <a:ln w="9525">
            <a:noFill/>
            <a:miter lim="800000"/>
            <a:headEnd/>
            <a:tailEnd/>
          </a:ln>
        </p:spPr>
      </p:pic>
      <p:sp>
        <p:nvSpPr>
          <p:cNvPr id="14339" name="Text Box 3"/>
          <p:cNvSpPr txBox="1">
            <a:spLocks noChangeArrowheads="1"/>
          </p:cNvSpPr>
          <p:nvPr/>
        </p:nvSpPr>
        <p:spPr bwMode="auto">
          <a:xfrm>
            <a:off x="304800" y="381000"/>
            <a:ext cx="8534400" cy="701675"/>
          </a:xfrm>
          <a:prstGeom prst="rect">
            <a:avLst/>
          </a:prstGeom>
          <a:noFill/>
          <a:ln w="9525">
            <a:noFill/>
            <a:miter lim="800000"/>
            <a:headEnd/>
            <a:tailEnd/>
          </a:ln>
        </p:spPr>
        <p:txBody>
          <a:bodyPr>
            <a:spAutoFit/>
          </a:bodyPr>
          <a:lstStyle/>
          <a:p>
            <a:pPr marL="682625" indent="-682625">
              <a:spcBef>
                <a:spcPct val="50000"/>
              </a:spcBef>
            </a:pPr>
            <a:r>
              <a:rPr lang="en-US" sz="4000">
                <a:latin typeface="Arial Rounded MT Bold" pitchFamily="34" charset="0"/>
              </a:rPr>
              <a:t>Bioretention</a:t>
            </a:r>
          </a:p>
        </p:txBody>
      </p:sp>
      <p:pic>
        <p:nvPicPr>
          <p:cNvPr id="14340" name="Picture 15" descr="Logo Final wo - Copy"/>
          <p:cNvPicPr>
            <a:picLocks noChangeAspect="1" noChangeArrowheads="1"/>
          </p:cNvPicPr>
          <p:nvPr/>
        </p:nvPicPr>
        <p:blipFill>
          <a:blip r:embed="rId4"/>
          <a:srcRect/>
          <a:stretch>
            <a:fillRect/>
          </a:stretch>
        </p:blipFill>
        <p:spPr bwMode="auto">
          <a:xfrm>
            <a:off x="0" y="6019800"/>
            <a:ext cx="2286000" cy="1011238"/>
          </a:xfrm>
          <a:prstGeom prst="rect">
            <a:avLst/>
          </a:prstGeom>
          <a:noFill/>
          <a:ln w="9525">
            <a:noFill/>
            <a:miter lim="800000"/>
            <a:headEnd/>
            <a:tailEnd/>
          </a:ln>
        </p:spPr>
      </p:pic>
      <p:pic>
        <p:nvPicPr>
          <p:cNvPr id="14341" name="Picture 8" descr="HPIM1242.JPG"/>
          <p:cNvPicPr>
            <a:picLocks noChangeAspect="1"/>
          </p:cNvPicPr>
          <p:nvPr/>
        </p:nvPicPr>
        <p:blipFill>
          <a:blip r:embed="rId5"/>
          <a:srcRect/>
          <a:stretch>
            <a:fillRect/>
          </a:stretch>
        </p:blipFill>
        <p:spPr bwMode="auto">
          <a:xfrm>
            <a:off x="1295400" y="1219200"/>
            <a:ext cx="6335713" cy="4800600"/>
          </a:xfrm>
          <a:prstGeom prst="rect">
            <a:avLst/>
          </a:prstGeom>
          <a:noFill/>
          <a:ln w="9525">
            <a:noFill/>
            <a:miter lim="800000"/>
            <a:headEnd/>
            <a:tailEnd/>
          </a:ln>
        </p:spPr>
      </p:pic>
      <p:sp>
        <p:nvSpPr>
          <p:cNvPr id="14342" name="TextBox 9"/>
          <p:cNvSpPr txBox="1">
            <a:spLocks noChangeArrowheads="1"/>
          </p:cNvSpPr>
          <p:nvPr/>
        </p:nvSpPr>
        <p:spPr bwMode="auto">
          <a:xfrm>
            <a:off x="5181600" y="457200"/>
            <a:ext cx="3657600" cy="646113"/>
          </a:xfrm>
          <a:prstGeom prst="rect">
            <a:avLst/>
          </a:prstGeom>
          <a:noFill/>
          <a:ln w="9525">
            <a:noFill/>
            <a:miter lim="800000"/>
            <a:headEnd/>
            <a:tailEnd/>
          </a:ln>
        </p:spPr>
        <p:txBody>
          <a:bodyPr>
            <a:spAutoFit/>
          </a:bodyPr>
          <a:lstStyle/>
          <a:p>
            <a:pPr algn="r"/>
            <a:r>
              <a:rPr lang="en-US"/>
              <a:t>Retention Basin</a:t>
            </a:r>
          </a:p>
          <a:p>
            <a:pPr algn="r"/>
            <a:r>
              <a:rPr lang="en-US"/>
              <a:t>Houston, TX</a:t>
            </a:r>
          </a:p>
        </p:txBody>
      </p:sp>
      <p:sp>
        <p:nvSpPr>
          <p:cNvPr id="14343" name="Text Box 7"/>
          <p:cNvSpPr txBox="1">
            <a:spLocks noChangeArrowheads="1"/>
          </p:cNvSpPr>
          <p:nvPr/>
        </p:nvSpPr>
        <p:spPr bwMode="auto">
          <a:xfrm>
            <a:off x="1371600" y="1371600"/>
            <a:ext cx="6248400" cy="400050"/>
          </a:xfrm>
          <a:prstGeom prst="rect">
            <a:avLst/>
          </a:prstGeom>
          <a:noFill/>
          <a:ln w="9525">
            <a:noFill/>
            <a:miter lim="800000"/>
            <a:headEnd/>
            <a:tailEnd/>
          </a:ln>
        </p:spPr>
        <p:txBody>
          <a:bodyPr>
            <a:spAutoFit/>
          </a:bodyPr>
          <a:lstStyle/>
          <a:p>
            <a:pPr>
              <a:spcBef>
                <a:spcPct val="50000"/>
              </a:spcBef>
            </a:pPr>
            <a:r>
              <a:rPr lang="en-US" sz="2000">
                <a:solidFill>
                  <a:schemeClr val="bg1"/>
                </a:solidFill>
              </a:rPr>
              <a:t>Other times bioretention looks something like this …</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j0433166"/>
          <p:cNvPicPr>
            <a:picLocks noChangeAspect="1" noChangeArrowheads="1"/>
          </p:cNvPicPr>
          <p:nvPr/>
        </p:nvPicPr>
        <p:blipFill>
          <a:blip r:embed="rId3"/>
          <a:srcRect/>
          <a:stretch>
            <a:fillRect/>
          </a:stretch>
        </p:blipFill>
        <p:spPr bwMode="auto">
          <a:xfrm>
            <a:off x="0" y="2895600"/>
            <a:ext cx="9144000" cy="3962400"/>
          </a:xfrm>
          <a:prstGeom prst="rect">
            <a:avLst/>
          </a:prstGeom>
          <a:noFill/>
          <a:ln w="9525">
            <a:noFill/>
            <a:miter lim="800000"/>
            <a:headEnd/>
            <a:tailEnd/>
          </a:ln>
        </p:spPr>
      </p:pic>
      <p:sp>
        <p:nvSpPr>
          <p:cNvPr id="15363" name="Text Box 3"/>
          <p:cNvSpPr txBox="1">
            <a:spLocks noChangeArrowheads="1"/>
          </p:cNvSpPr>
          <p:nvPr/>
        </p:nvSpPr>
        <p:spPr bwMode="auto">
          <a:xfrm>
            <a:off x="304800" y="381000"/>
            <a:ext cx="8534400" cy="701675"/>
          </a:xfrm>
          <a:prstGeom prst="rect">
            <a:avLst/>
          </a:prstGeom>
          <a:noFill/>
          <a:ln w="9525">
            <a:noFill/>
            <a:miter lim="800000"/>
            <a:headEnd/>
            <a:tailEnd/>
          </a:ln>
        </p:spPr>
        <p:txBody>
          <a:bodyPr>
            <a:spAutoFit/>
          </a:bodyPr>
          <a:lstStyle/>
          <a:p>
            <a:pPr marL="682625" indent="-682625">
              <a:spcBef>
                <a:spcPct val="50000"/>
              </a:spcBef>
            </a:pPr>
            <a:r>
              <a:rPr lang="en-US" sz="4000">
                <a:latin typeface="Arial Rounded MT Bold" pitchFamily="34" charset="0"/>
              </a:rPr>
              <a:t>Phytoremediation</a:t>
            </a:r>
          </a:p>
        </p:txBody>
      </p:sp>
      <p:pic>
        <p:nvPicPr>
          <p:cNvPr id="15364" name="Picture 9" descr="phyto_fig.jpg (32087 bytes)"/>
          <p:cNvPicPr>
            <a:picLocks noChangeAspect="1" noChangeArrowheads="1"/>
          </p:cNvPicPr>
          <p:nvPr/>
        </p:nvPicPr>
        <p:blipFill>
          <a:blip r:embed="rId4"/>
          <a:srcRect/>
          <a:stretch>
            <a:fillRect/>
          </a:stretch>
        </p:blipFill>
        <p:spPr bwMode="auto">
          <a:xfrm>
            <a:off x="4124325" y="1066800"/>
            <a:ext cx="5019675" cy="4113213"/>
          </a:xfrm>
          <a:prstGeom prst="rect">
            <a:avLst/>
          </a:prstGeom>
          <a:noFill/>
          <a:ln w="9525">
            <a:noFill/>
            <a:miter lim="800000"/>
            <a:headEnd/>
            <a:tailEnd/>
          </a:ln>
        </p:spPr>
      </p:pic>
      <p:sp>
        <p:nvSpPr>
          <p:cNvPr id="15365" name="Rectangle 10"/>
          <p:cNvSpPr>
            <a:spLocks noChangeArrowheads="1"/>
          </p:cNvSpPr>
          <p:nvPr/>
        </p:nvSpPr>
        <p:spPr bwMode="auto">
          <a:xfrm>
            <a:off x="0" y="1404938"/>
            <a:ext cx="4419600" cy="3514725"/>
          </a:xfrm>
          <a:prstGeom prst="rect">
            <a:avLst/>
          </a:prstGeom>
          <a:noFill/>
          <a:ln w="9525">
            <a:noFill/>
            <a:miter lim="800000"/>
            <a:headEnd/>
            <a:tailEnd/>
          </a:ln>
        </p:spPr>
        <p:txBody>
          <a:bodyPr anchor="ctr">
            <a:spAutoFit/>
          </a:bodyPr>
          <a:lstStyle/>
          <a:p>
            <a:r>
              <a:rPr lang="en-US" sz="1600" i="1"/>
              <a:t>“Soils frequently receive a wide range of contaminants from industrial activities, sewage sludge disposal, metal processing, and energy production, and in many cases remediation is both expensive and intrusive to the ecosystem. Phytoremediation is the use of plants and plant processes to remove, degrade, or render harmless hazardous materials present in the soil or groundwater. This emerging technology may offer a cost-effective, non-intrusive, and safe alternative to conventional soil cleanup techniques by using the ability of certain tree, shrub, and grass species to remove, degrade, or immobilize harmful chemicals from the soil.”</a:t>
            </a:r>
          </a:p>
        </p:txBody>
      </p:sp>
      <p:sp>
        <p:nvSpPr>
          <p:cNvPr id="15366" name="Rectangle 11"/>
          <p:cNvSpPr>
            <a:spLocks noChangeArrowheads="1"/>
          </p:cNvSpPr>
          <p:nvPr/>
        </p:nvSpPr>
        <p:spPr bwMode="auto">
          <a:xfrm>
            <a:off x="0" y="5029200"/>
            <a:ext cx="9144000" cy="244475"/>
          </a:xfrm>
          <a:prstGeom prst="rect">
            <a:avLst/>
          </a:prstGeom>
          <a:noFill/>
          <a:ln w="9525">
            <a:noFill/>
            <a:miter lim="800000"/>
            <a:headEnd/>
            <a:tailEnd/>
          </a:ln>
        </p:spPr>
        <p:txBody>
          <a:bodyPr>
            <a:spAutoFit/>
          </a:bodyPr>
          <a:lstStyle/>
          <a:p>
            <a:pPr>
              <a:spcBef>
                <a:spcPct val="50000"/>
              </a:spcBef>
            </a:pPr>
            <a:r>
              <a:rPr lang="en-US" sz="1000"/>
              <a:t>Source: University of Georgia Savannah River Ecology Laboratory </a:t>
            </a:r>
            <a:r>
              <a:rPr lang="en-US" sz="1000">
                <a:hlinkClick r:id="rId5"/>
              </a:rPr>
              <a:t>http://www.uga.edu/srel/Snapshots/phytoremediation.htm</a:t>
            </a:r>
            <a:r>
              <a:rPr lang="en-US" sz="1000"/>
              <a:t> </a:t>
            </a:r>
          </a:p>
        </p:txBody>
      </p:sp>
      <p:pic>
        <p:nvPicPr>
          <p:cNvPr id="15367" name="Picture 12" descr="Logo Final wo - Copy"/>
          <p:cNvPicPr>
            <a:picLocks noChangeAspect="1" noChangeArrowheads="1"/>
          </p:cNvPicPr>
          <p:nvPr/>
        </p:nvPicPr>
        <p:blipFill>
          <a:blip r:embed="rId6"/>
          <a:srcRect/>
          <a:stretch>
            <a:fillRect/>
          </a:stretch>
        </p:blipFill>
        <p:spPr bwMode="auto">
          <a:xfrm>
            <a:off x="0" y="6019800"/>
            <a:ext cx="2286000" cy="10112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j0433166"/>
          <p:cNvPicPr>
            <a:picLocks noChangeAspect="1" noChangeArrowheads="1"/>
          </p:cNvPicPr>
          <p:nvPr/>
        </p:nvPicPr>
        <p:blipFill>
          <a:blip r:embed="rId3"/>
          <a:srcRect/>
          <a:stretch>
            <a:fillRect/>
          </a:stretch>
        </p:blipFill>
        <p:spPr bwMode="auto">
          <a:xfrm>
            <a:off x="0" y="2895600"/>
            <a:ext cx="9144000" cy="3962400"/>
          </a:xfrm>
          <a:prstGeom prst="rect">
            <a:avLst/>
          </a:prstGeom>
          <a:noFill/>
          <a:ln w="9525">
            <a:noFill/>
            <a:miter lim="800000"/>
            <a:headEnd/>
            <a:tailEnd/>
          </a:ln>
        </p:spPr>
      </p:pic>
      <p:sp>
        <p:nvSpPr>
          <p:cNvPr id="16387" name="Text Box 3"/>
          <p:cNvSpPr txBox="1">
            <a:spLocks noChangeArrowheads="1"/>
          </p:cNvSpPr>
          <p:nvPr/>
        </p:nvSpPr>
        <p:spPr bwMode="auto">
          <a:xfrm>
            <a:off x="304800" y="381000"/>
            <a:ext cx="8534400" cy="701675"/>
          </a:xfrm>
          <a:prstGeom prst="rect">
            <a:avLst/>
          </a:prstGeom>
          <a:noFill/>
          <a:ln w="9525">
            <a:noFill/>
            <a:miter lim="800000"/>
            <a:headEnd/>
            <a:tailEnd/>
          </a:ln>
        </p:spPr>
        <p:txBody>
          <a:bodyPr>
            <a:spAutoFit/>
          </a:bodyPr>
          <a:lstStyle/>
          <a:p>
            <a:pPr marL="682625" indent="-682625">
              <a:spcBef>
                <a:spcPct val="50000"/>
              </a:spcBef>
            </a:pPr>
            <a:r>
              <a:rPr lang="en-US" sz="4000">
                <a:latin typeface="Arial Rounded MT Bold" pitchFamily="34" charset="0"/>
              </a:rPr>
              <a:t>Phytoremediation</a:t>
            </a:r>
          </a:p>
        </p:txBody>
      </p:sp>
      <p:sp>
        <p:nvSpPr>
          <p:cNvPr id="16388" name="Rectangle 6"/>
          <p:cNvSpPr>
            <a:spLocks noChangeArrowheads="1"/>
          </p:cNvSpPr>
          <p:nvPr/>
        </p:nvSpPr>
        <p:spPr bwMode="auto">
          <a:xfrm>
            <a:off x="0" y="5029200"/>
            <a:ext cx="9144000" cy="244475"/>
          </a:xfrm>
          <a:prstGeom prst="rect">
            <a:avLst/>
          </a:prstGeom>
          <a:noFill/>
          <a:ln w="9525">
            <a:noFill/>
            <a:miter lim="800000"/>
            <a:headEnd/>
            <a:tailEnd/>
          </a:ln>
        </p:spPr>
        <p:txBody>
          <a:bodyPr>
            <a:spAutoFit/>
          </a:bodyPr>
          <a:lstStyle/>
          <a:p>
            <a:pPr>
              <a:spcBef>
                <a:spcPct val="50000"/>
              </a:spcBef>
            </a:pPr>
            <a:r>
              <a:rPr lang="en-US" sz="1000"/>
              <a:t>Source: University of Georgia Savannah River Ecology Laboratory </a:t>
            </a:r>
            <a:r>
              <a:rPr lang="en-US" sz="1000">
                <a:hlinkClick r:id="rId4"/>
              </a:rPr>
              <a:t>http://www.uga.edu/srel/Snapshots/phytoremediation.htm</a:t>
            </a:r>
            <a:r>
              <a:rPr lang="en-US" sz="1000"/>
              <a:t> </a:t>
            </a:r>
          </a:p>
        </p:txBody>
      </p:sp>
      <p:sp>
        <p:nvSpPr>
          <p:cNvPr id="24585" name="Text Box 9"/>
          <p:cNvSpPr txBox="1">
            <a:spLocks noChangeArrowheads="1"/>
          </p:cNvSpPr>
          <p:nvPr/>
        </p:nvSpPr>
        <p:spPr bwMode="auto">
          <a:xfrm>
            <a:off x="381000" y="1143000"/>
            <a:ext cx="8534400" cy="3749675"/>
          </a:xfrm>
          <a:prstGeom prst="rect">
            <a:avLst/>
          </a:prstGeom>
          <a:noFill/>
          <a:ln w="9525">
            <a:noFill/>
            <a:miter lim="800000"/>
            <a:headEnd/>
            <a:tailEnd/>
          </a:ln>
        </p:spPr>
        <p:txBody>
          <a:bodyPr>
            <a:spAutoFit/>
          </a:bodyPr>
          <a:lstStyle/>
          <a:p>
            <a:pPr>
              <a:spcBef>
                <a:spcPct val="50000"/>
              </a:spcBef>
            </a:pPr>
            <a:r>
              <a:rPr lang="en-US" sz="2400" i="1"/>
              <a:t>Phytoremediation can include aspects of three different processes:</a:t>
            </a:r>
          </a:p>
          <a:p>
            <a:pPr>
              <a:spcBef>
                <a:spcPct val="25000"/>
              </a:spcBef>
            </a:pPr>
            <a:r>
              <a:rPr lang="en-US" sz="2400">
                <a:solidFill>
                  <a:srgbClr val="008000"/>
                </a:solidFill>
              </a:rPr>
              <a:t>Phytovolatilization</a:t>
            </a:r>
            <a:r>
              <a:rPr lang="en-US" sz="2400"/>
              <a:t> – </a:t>
            </a:r>
            <a:r>
              <a:rPr lang="en-US"/>
              <a:t>uptake of contaminants through roots and released through leaves as a detoxified vapor</a:t>
            </a:r>
          </a:p>
          <a:p>
            <a:pPr>
              <a:spcBef>
                <a:spcPct val="25000"/>
              </a:spcBef>
            </a:pPr>
            <a:r>
              <a:rPr lang="en-US" sz="2400">
                <a:solidFill>
                  <a:srgbClr val="008000"/>
                </a:solidFill>
              </a:rPr>
              <a:t>Phytoaccumulation / extraction</a:t>
            </a:r>
            <a:r>
              <a:rPr lang="en-US" sz="2400"/>
              <a:t> – </a:t>
            </a:r>
            <a:r>
              <a:rPr lang="en-US"/>
              <a:t>uptake of contaminants through roots and deposits them in leaves</a:t>
            </a:r>
          </a:p>
          <a:p>
            <a:pPr>
              <a:spcBef>
                <a:spcPct val="25000"/>
              </a:spcBef>
            </a:pPr>
            <a:r>
              <a:rPr lang="en-US" sz="2400">
                <a:solidFill>
                  <a:srgbClr val="008000"/>
                </a:solidFill>
              </a:rPr>
              <a:t>Phytodegradation</a:t>
            </a:r>
            <a:r>
              <a:rPr lang="en-US" sz="2400"/>
              <a:t> – </a:t>
            </a:r>
            <a:r>
              <a:rPr lang="en-US"/>
              <a:t>breakdown or metabolism of contaminants into non-toxic components</a:t>
            </a:r>
          </a:p>
          <a:p>
            <a:pPr>
              <a:spcBef>
                <a:spcPct val="25000"/>
              </a:spcBef>
            </a:pPr>
            <a:r>
              <a:rPr lang="en-US" sz="2400">
                <a:solidFill>
                  <a:srgbClr val="008000"/>
                </a:solidFill>
              </a:rPr>
              <a:t>Phytostabilization</a:t>
            </a:r>
            <a:r>
              <a:rPr lang="en-US" sz="2400"/>
              <a:t> – </a:t>
            </a:r>
            <a:r>
              <a:rPr lang="en-US"/>
              <a:t>reducing contaminant movement or availability; hydraulic pumping.</a:t>
            </a:r>
          </a:p>
        </p:txBody>
      </p:sp>
      <p:pic>
        <p:nvPicPr>
          <p:cNvPr id="16390" name="Picture 166" descr="Logo Final wo - Copy"/>
          <p:cNvPicPr>
            <a:picLocks noChangeAspect="1" noChangeArrowheads="1"/>
          </p:cNvPicPr>
          <p:nvPr/>
        </p:nvPicPr>
        <p:blipFill>
          <a:blip r:embed="rId5"/>
          <a:srcRect/>
          <a:stretch>
            <a:fillRect/>
          </a:stretch>
        </p:blipFill>
        <p:spPr bwMode="auto">
          <a:xfrm>
            <a:off x="0" y="6019800"/>
            <a:ext cx="2286000" cy="101123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4585">
                                            <p:txEl>
                                              <p:pRg st="1" end="1"/>
                                            </p:txEl>
                                          </p:spTgt>
                                        </p:tgtEl>
                                        <p:attrNameLst>
                                          <p:attrName>style.visibility</p:attrName>
                                        </p:attrNameLst>
                                      </p:cBhvr>
                                      <p:to>
                                        <p:strVal val="visible"/>
                                      </p:to>
                                    </p:set>
                                    <p:animEffect transition="in" filter="dissolve">
                                      <p:cBhvr>
                                        <p:cTn id="7" dur="500"/>
                                        <p:tgtEl>
                                          <p:spTgt spid="2458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24585">
                                            <p:txEl>
                                              <p:pRg st="2" end="2"/>
                                            </p:txEl>
                                          </p:spTgt>
                                        </p:tgtEl>
                                        <p:attrNameLst>
                                          <p:attrName>style.visibility</p:attrName>
                                        </p:attrNameLst>
                                      </p:cBhvr>
                                      <p:to>
                                        <p:strVal val="visible"/>
                                      </p:to>
                                    </p:set>
                                    <p:animEffect transition="in" filter="dissolve">
                                      <p:cBhvr>
                                        <p:cTn id="12" dur="500"/>
                                        <p:tgtEl>
                                          <p:spTgt spid="2458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24585">
                                            <p:txEl>
                                              <p:pRg st="3" end="3"/>
                                            </p:txEl>
                                          </p:spTgt>
                                        </p:tgtEl>
                                        <p:attrNameLst>
                                          <p:attrName>style.visibility</p:attrName>
                                        </p:attrNameLst>
                                      </p:cBhvr>
                                      <p:to>
                                        <p:strVal val="visible"/>
                                      </p:to>
                                    </p:set>
                                    <p:animEffect transition="in" filter="dissolve">
                                      <p:cBhvr>
                                        <p:cTn id="17" dur="500"/>
                                        <p:tgtEl>
                                          <p:spTgt spid="24585">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24585">
                                            <p:txEl>
                                              <p:pRg st="4" end="4"/>
                                            </p:txEl>
                                          </p:spTgt>
                                        </p:tgtEl>
                                        <p:attrNameLst>
                                          <p:attrName>style.visibility</p:attrName>
                                        </p:attrNameLst>
                                      </p:cBhvr>
                                      <p:to>
                                        <p:strVal val="visible"/>
                                      </p:to>
                                    </p:set>
                                    <p:animEffect transition="in" filter="dissolve">
                                      <p:cBhvr>
                                        <p:cTn id="22" dur="500"/>
                                        <p:tgtEl>
                                          <p:spTgt spid="2458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j0433166"/>
          <p:cNvPicPr>
            <a:picLocks noChangeAspect="1" noChangeArrowheads="1"/>
          </p:cNvPicPr>
          <p:nvPr/>
        </p:nvPicPr>
        <p:blipFill>
          <a:blip r:embed="rId3"/>
          <a:srcRect/>
          <a:stretch>
            <a:fillRect/>
          </a:stretch>
        </p:blipFill>
        <p:spPr bwMode="auto">
          <a:xfrm>
            <a:off x="0" y="2895600"/>
            <a:ext cx="9144000" cy="3962400"/>
          </a:xfrm>
          <a:prstGeom prst="rect">
            <a:avLst/>
          </a:prstGeom>
          <a:noFill/>
          <a:ln w="9525">
            <a:noFill/>
            <a:miter lim="800000"/>
            <a:headEnd/>
            <a:tailEnd/>
          </a:ln>
        </p:spPr>
      </p:pic>
      <p:sp>
        <p:nvSpPr>
          <p:cNvPr id="17411" name="Text Box 3"/>
          <p:cNvSpPr txBox="1">
            <a:spLocks noChangeArrowheads="1"/>
          </p:cNvSpPr>
          <p:nvPr/>
        </p:nvSpPr>
        <p:spPr bwMode="auto">
          <a:xfrm>
            <a:off x="304800" y="381000"/>
            <a:ext cx="8534400" cy="701675"/>
          </a:xfrm>
          <a:prstGeom prst="rect">
            <a:avLst/>
          </a:prstGeom>
          <a:noFill/>
          <a:ln w="9525">
            <a:noFill/>
            <a:miter lim="800000"/>
            <a:headEnd/>
            <a:tailEnd/>
          </a:ln>
        </p:spPr>
        <p:txBody>
          <a:bodyPr>
            <a:spAutoFit/>
          </a:bodyPr>
          <a:lstStyle/>
          <a:p>
            <a:pPr marL="682625" indent="-682625">
              <a:spcBef>
                <a:spcPct val="50000"/>
              </a:spcBef>
            </a:pPr>
            <a:r>
              <a:rPr lang="en-US" sz="4000">
                <a:latin typeface="Arial Rounded MT Bold" pitchFamily="34" charset="0"/>
              </a:rPr>
              <a:t>Phytoremediation</a:t>
            </a:r>
          </a:p>
        </p:txBody>
      </p:sp>
      <p:sp>
        <p:nvSpPr>
          <p:cNvPr id="17412" name="Rectangle 4"/>
          <p:cNvSpPr>
            <a:spLocks noChangeArrowheads="1"/>
          </p:cNvSpPr>
          <p:nvPr/>
        </p:nvSpPr>
        <p:spPr bwMode="auto">
          <a:xfrm>
            <a:off x="0" y="0"/>
            <a:ext cx="9144000" cy="244475"/>
          </a:xfrm>
          <a:prstGeom prst="rect">
            <a:avLst/>
          </a:prstGeom>
          <a:noFill/>
          <a:ln w="9525">
            <a:noFill/>
            <a:miter lim="800000"/>
            <a:headEnd/>
            <a:tailEnd/>
          </a:ln>
        </p:spPr>
        <p:txBody>
          <a:bodyPr>
            <a:spAutoFit/>
          </a:bodyPr>
          <a:lstStyle/>
          <a:p>
            <a:pPr>
              <a:spcBef>
                <a:spcPct val="50000"/>
              </a:spcBef>
            </a:pPr>
            <a:r>
              <a:rPr lang="en-US" sz="1000"/>
              <a:t>Source: </a:t>
            </a:r>
            <a:r>
              <a:rPr lang="en-US" sz="1000">
                <a:hlinkClick r:id="rId4"/>
              </a:rPr>
              <a:t>http://www.envirotools.org/factsheets/phytoremediation.shtml</a:t>
            </a:r>
            <a:r>
              <a:rPr lang="en-US" sz="1000"/>
              <a:t> </a:t>
            </a:r>
          </a:p>
        </p:txBody>
      </p:sp>
      <p:graphicFrame>
        <p:nvGraphicFramePr>
          <p:cNvPr id="28677" name="Group 5"/>
          <p:cNvGraphicFramePr>
            <a:graphicFrameLocks noGrp="1"/>
          </p:cNvGraphicFramePr>
          <p:nvPr/>
        </p:nvGraphicFramePr>
        <p:xfrm>
          <a:off x="457200" y="1066800"/>
          <a:ext cx="8229600" cy="4206240"/>
        </p:xfrm>
        <a:graphic>
          <a:graphicData uri="http://schemas.openxmlformats.org/drawingml/2006/table">
            <a:tbl>
              <a:tblPr/>
              <a:tblGrid>
                <a:gridCol w="1676400"/>
                <a:gridCol w="3200400"/>
                <a:gridCol w="3352800"/>
              </a:tblGrid>
              <a:tr h="26828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bg1"/>
                          </a:solidFill>
                          <a:effectLst/>
                          <a:latin typeface="Arial" charset="0"/>
                          <a:cs typeface="Times New Roman" pitchFamily="18" charset="0"/>
                        </a:rPr>
                        <a:t>Application</a:t>
                      </a:r>
                      <a:endParaRPr kumimoji="0" lang="en-US" sz="1200" b="0" i="0" u="none" strike="noStrike" cap="none" normalizeH="0" baseline="0" smtClean="0">
                        <a:ln>
                          <a:noFill/>
                        </a:ln>
                        <a:solidFill>
                          <a:schemeClr val="bg1"/>
                        </a:solidFill>
                        <a:effectLst/>
                        <a:latin typeface="Arial" charset="0"/>
                        <a:cs typeface="Arial" charset="0"/>
                      </a:endParaRP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rgbClr val="00800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bg1"/>
                          </a:solidFill>
                          <a:effectLst/>
                          <a:latin typeface="Arial" charset="0"/>
                          <a:cs typeface="Times New Roman" pitchFamily="18" charset="0"/>
                        </a:rPr>
                        <a:t>Contaminants</a:t>
                      </a:r>
                      <a:endParaRPr kumimoji="0" lang="en-US" sz="1200" b="0" i="0" u="none" strike="noStrike" cap="none" normalizeH="0" baseline="0" smtClean="0">
                        <a:ln>
                          <a:noFill/>
                        </a:ln>
                        <a:solidFill>
                          <a:schemeClr val="bg1"/>
                        </a:solidFill>
                        <a:effectLst/>
                        <a:latin typeface="Arial" charset="0"/>
                        <a:cs typeface="Arial" charset="0"/>
                      </a:endParaRP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rgbClr val="00800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bg1"/>
                          </a:solidFill>
                          <a:effectLst/>
                          <a:latin typeface="Arial" charset="0"/>
                          <a:cs typeface="Times New Roman" pitchFamily="18" charset="0"/>
                        </a:rPr>
                        <a:t>Typical Plants</a:t>
                      </a:r>
                      <a:endParaRPr kumimoji="0" lang="en-US" sz="1200" b="0" i="0" u="none" strike="noStrike" cap="none" normalizeH="0" baseline="0" smtClean="0">
                        <a:ln>
                          <a:noFill/>
                        </a:ln>
                        <a:solidFill>
                          <a:schemeClr val="bg1"/>
                        </a:solidFill>
                        <a:effectLst/>
                        <a:latin typeface="Arial" charset="0"/>
                        <a:cs typeface="Arial" charset="0"/>
                      </a:endParaRP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rgbClr val="008000"/>
                    </a:solidFill>
                  </a:tcPr>
                </a:tc>
              </a:tr>
              <a:tr h="6270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chemeClr val="tx1"/>
                          </a:solidFill>
                          <a:effectLst/>
                          <a:latin typeface="Arial" charset="0"/>
                          <a:cs typeface="Arial" charset="0"/>
                        </a:rPr>
                        <a:t>1.Phytovolatization</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280035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chemeClr val="tx1"/>
                          </a:solidFill>
                          <a:effectLst/>
                          <a:latin typeface="Arial" charset="0"/>
                          <a:cs typeface="Arial" charset="0"/>
                        </a:rPr>
                        <a:t>Herbicides (atrazine, alachlor); Aromatics (BTEX); Chlorinated aliphatics (TCE); Nutrients; Ammunition wastes (TNT, RDX) </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chemeClr val="tx1"/>
                          </a:solidFill>
                          <a:effectLst/>
                          <a:latin typeface="Arial" charset="0"/>
                          <a:cs typeface="Arial" charset="0"/>
                        </a:rPr>
                        <a:t>Phreatophyte trees (poplar, willow, cottonwood, aspen); Grasses (rye, Bermuda, sorghum, fescue); Legumes (clover, alfalfa, cowpeas) </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r h="6286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chemeClr val="tx1"/>
                          </a:solidFill>
                          <a:effectLst/>
                          <a:latin typeface="Arial" charset="0"/>
                          <a:cs typeface="Arial" charset="0"/>
                        </a:rPr>
                        <a:t>2.Microorganism stimulation</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chemeClr val="tx1"/>
                          </a:solidFill>
                          <a:effectLst/>
                          <a:latin typeface="Arial" charset="0"/>
                          <a:cs typeface="Arial" charset="0"/>
                        </a:rPr>
                        <a:t>Organic contaminants (pesticides aromatic, and polynuclear aromatic hydrocarbons</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chemeClr val="tx1"/>
                          </a:solidFill>
                          <a:effectLst/>
                          <a:latin typeface="Arial" charset="0"/>
                          <a:cs typeface="Arial" charset="0"/>
                        </a:rPr>
                        <a:t>Phenolics releasers (mulberry, apple, osage orange); Grasses with fibrous roots (rye, fescue, bermuda); Aquatic plants for sediments</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r h="6270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chemeClr val="tx1"/>
                          </a:solidFill>
                          <a:effectLst/>
                          <a:latin typeface="Arial" charset="0"/>
                          <a:cs typeface="Arial" charset="0"/>
                        </a:rPr>
                        <a:t>3.Phytostabilization</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chemeClr val="tx1"/>
                          </a:solidFill>
                          <a:effectLst/>
                          <a:latin typeface="Arial" charset="0"/>
                          <a:cs typeface="Arial" charset="0"/>
                        </a:rPr>
                        <a:t>Metals (Pb, Cd, Zn, As, Cu, Cr, Se, U), Hydrophobic Organics (PAH, PCB, DDT, dieldrin)</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chemeClr val="tx1"/>
                          </a:solidFill>
                          <a:effectLst/>
                          <a:latin typeface="Arial" charset="0"/>
                          <a:cs typeface="Arial" charset="0"/>
                        </a:rPr>
                        <a:t>Phreatophyte trees to transpire large amounts of water (hydraulic control); Grasses to stabalize soil erosion; Dense root systems are needed to sorb/bind contaminants</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r h="6270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chemeClr val="tx1"/>
                          </a:solidFill>
                          <a:effectLst/>
                          <a:latin typeface="Arial" charset="0"/>
                          <a:cs typeface="Arial" charset="0"/>
                        </a:rPr>
                        <a:t>4.Phytoaccumulation/extraction</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chemeClr val="tx1"/>
                          </a:solidFill>
                          <a:effectLst/>
                          <a:latin typeface="Arial" charset="0"/>
                          <a:cs typeface="Arial" charset="0"/>
                        </a:rPr>
                        <a:t>Metals (Pb, Cd, Zn, As, Cu, Cr, Se, U) with EDTA addition for Pb and Selenium</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chemeClr val="tx1"/>
                          </a:solidFill>
                          <a:effectLst/>
                          <a:latin typeface="Arial" charset="0"/>
                          <a:cs typeface="Arial" charset="0"/>
                        </a:rPr>
                        <a:t>Sunflowers; Indian Mustard; Rape seed plants; Barley, Hops; Crucifers; Serpentine plants; Nettles, dandelions</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r h="6270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chemeClr val="tx1"/>
                          </a:solidFill>
                          <a:effectLst/>
                          <a:latin typeface="Arial" charset="0"/>
                          <a:cs typeface="Arial" charset="0"/>
                        </a:rPr>
                        <a:t>5.Degradation</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chemeClr val="tx1"/>
                          </a:solidFill>
                          <a:effectLst/>
                          <a:latin typeface="Arial" charset="0"/>
                          <a:cs typeface="Arial" charset="0"/>
                        </a:rPr>
                        <a:t>Herbicides (atrazine, alachlor); Aromatics (BTEX); Chlorinated aliphatics (TCE); Nutrients; Ammunition wastes (TNT, RDX) </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chemeClr val="tx1"/>
                          </a:solidFill>
                          <a:effectLst/>
                          <a:latin typeface="Arial" charset="0"/>
                          <a:cs typeface="Arial" charset="0"/>
                        </a:rPr>
                        <a:t>Phreatophyte trees (poplar, willow, cottonwood, aspen); Grasses (rye, Bermuda, sorghum, fescue); Legumes (clover, alfalfa, cowpeas)</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17443" name="Rectangle 35"/>
          <p:cNvSpPr>
            <a:spLocks noChangeArrowheads="1"/>
          </p:cNvSpPr>
          <p:nvPr/>
        </p:nvSpPr>
        <p:spPr bwMode="auto">
          <a:xfrm>
            <a:off x="0" y="9010650"/>
            <a:ext cx="184150" cy="549275"/>
          </a:xfrm>
          <a:prstGeom prst="rect">
            <a:avLst/>
          </a:prstGeom>
          <a:noFill/>
          <a:ln w="9525">
            <a:noFill/>
            <a:miter lim="800000"/>
            <a:headEnd/>
            <a:tailEnd/>
          </a:ln>
        </p:spPr>
        <p:txBody>
          <a:bodyPr wrap="none" anchor="ctr">
            <a:spAutoFit/>
          </a:bodyPr>
          <a:lstStyle/>
          <a:p>
            <a:r>
              <a:rPr lang="en-US" sz="1200">
                <a:solidFill>
                  <a:srgbClr val="000000"/>
                </a:solidFill>
                <a:latin typeface="Times New Roman" pitchFamily="18" charset="0"/>
                <a:cs typeface="Times New Roman" pitchFamily="18" charset="0"/>
              </a:rPr>
              <a:t/>
            </a:r>
            <a:br>
              <a:rPr lang="en-US" sz="1200">
                <a:solidFill>
                  <a:srgbClr val="000000"/>
                </a:solidFill>
                <a:latin typeface="Times New Roman" pitchFamily="18" charset="0"/>
                <a:cs typeface="Times New Roman" pitchFamily="18" charset="0"/>
              </a:rPr>
            </a:br>
            <a:endParaRPr lang="en-US"/>
          </a:p>
        </p:txBody>
      </p:sp>
      <p:pic>
        <p:nvPicPr>
          <p:cNvPr id="17444" name="Picture 36" descr="Logo Final wo - Copy"/>
          <p:cNvPicPr>
            <a:picLocks noChangeAspect="1" noChangeArrowheads="1"/>
          </p:cNvPicPr>
          <p:nvPr/>
        </p:nvPicPr>
        <p:blipFill>
          <a:blip r:embed="rId5"/>
          <a:srcRect/>
          <a:stretch>
            <a:fillRect/>
          </a:stretch>
        </p:blipFill>
        <p:spPr bwMode="auto">
          <a:xfrm>
            <a:off x="0" y="6019800"/>
            <a:ext cx="2286000" cy="10112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j0433166"/>
          <p:cNvPicPr>
            <a:picLocks noChangeAspect="1" noChangeArrowheads="1"/>
          </p:cNvPicPr>
          <p:nvPr/>
        </p:nvPicPr>
        <p:blipFill>
          <a:blip r:embed="rId3"/>
          <a:srcRect/>
          <a:stretch>
            <a:fillRect/>
          </a:stretch>
        </p:blipFill>
        <p:spPr bwMode="auto">
          <a:xfrm>
            <a:off x="0" y="2895600"/>
            <a:ext cx="9144000" cy="3962400"/>
          </a:xfrm>
          <a:prstGeom prst="rect">
            <a:avLst/>
          </a:prstGeom>
          <a:noFill/>
          <a:ln w="9525">
            <a:noFill/>
            <a:miter lim="800000"/>
            <a:headEnd/>
            <a:tailEnd/>
          </a:ln>
        </p:spPr>
      </p:pic>
      <p:sp>
        <p:nvSpPr>
          <p:cNvPr id="18435" name="Text Box 3"/>
          <p:cNvSpPr txBox="1">
            <a:spLocks noChangeArrowheads="1"/>
          </p:cNvSpPr>
          <p:nvPr/>
        </p:nvSpPr>
        <p:spPr bwMode="auto">
          <a:xfrm>
            <a:off x="304800" y="381000"/>
            <a:ext cx="8534400" cy="701675"/>
          </a:xfrm>
          <a:prstGeom prst="rect">
            <a:avLst/>
          </a:prstGeom>
          <a:noFill/>
          <a:ln w="9525">
            <a:noFill/>
            <a:miter lim="800000"/>
            <a:headEnd/>
            <a:tailEnd/>
          </a:ln>
        </p:spPr>
        <p:txBody>
          <a:bodyPr>
            <a:spAutoFit/>
          </a:bodyPr>
          <a:lstStyle/>
          <a:p>
            <a:pPr marL="682625" indent="-682625">
              <a:spcBef>
                <a:spcPct val="50000"/>
              </a:spcBef>
            </a:pPr>
            <a:r>
              <a:rPr lang="en-US" sz="4000">
                <a:latin typeface="Arial Rounded MT Bold" pitchFamily="34" charset="0"/>
              </a:rPr>
              <a:t>Phytoremediation</a:t>
            </a:r>
          </a:p>
        </p:txBody>
      </p:sp>
      <p:sp>
        <p:nvSpPr>
          <p:cNvPr id="18436" name="Rectangle 162"/>
          <p:cNvSpPr>
            <a:spLocks noChangeArrowheads="1"/>
          </p:cNvSpPr>
          <p:nvPr/>
        </p:nvSpPr>
        <p:spPr bwMode="auto">
          <a:xfrm>
            <a:off x="0" y="9010650"/>
            <a:ext cx="184150" cy="549275"/>
          </a:xfrm>
          <a:prstGeom prst="rect">
            <a:avLst/>
          </a:prstGeom>
          <a:noFill/>
          <a:ln w="9525">
            <a:noFill/>
            <a:miter lim="800000"/>
            <a:headEnd/>
            <a:tailEnd/>
          </a:ln>
        </p:spPr>
        <p:txBody>
          <a:bodyPr wrap="none" anchor="ctr">
            <a:spAutoFit/>
          </a:bodyPr>
          <a:lstStyle/>
          <a:p>
            <a:r>
              <a:rPr lang="en-US" sz="1200">
                <a:solidFill>
                  <a:srgbClr val="000000"/>
                </a:solidFill>
                <a:latin typeface="Times New Roman" pitchFamily="18" charset="0"/>
                <a:cs typeface="Times New Roman" pitchFamily="18" charset="0"/>
              </a:rPr>
              <a:t/>
            </a:r>
            <a:br>
              <a:rPr lang="en-US" sz="1200">
                <a:solidFill>
                  <a:srgbClr val="000000"/>
                </a:solidFill>
                <a:latin typeface="Times New Roman" pitchFamily="18" charset="0"/>
                <a:cs typeface="Times New Roman" pitchFamily="18" charset="0"/>
              </a:rPr>
            </a:br>
            <a:endParaRPr lang="en-US"/>
          </a:p>
        </p:txBody>
      </p:sp>
      <p:pic>
        <p:nvPicPr>
          <p:cNvPr id="18437" name="Picture 180" descr="Logo Final wo - Copy"/>
          <p:cNvPicPr>
            <a:picLocks noChangeAspect="1" noChangeArrowheads="1"/>
          </p:cNvPicPr>
          <p:nvPr/>
        </p:nvPicPr>
        <p:blipFill>
          <a:blip r:embed="rId4"/>
          <a:srcRect/>
          <a:stretch>
            <a:fillRect/>
          </a:stretch>
        </p:blipFill>
        <p:spPr bwMode="auto">
          <a:xfrm>
            <a:off x="0" y="6019800"/>
            <a:ext cx="2286000" cy="1011238"/>
          </a:xfrm>
          <a:prstGeom prst="rect">
            <a:avLst/>
          </a:prstGeom>
          <a:noFill/>
          <a:ln w="9525">
            <a:noFill/>
            <a:miter lim="800000"/>
            <a:headEnd/>
            <a:tailEnd/>
          </a:ln>
        </p:spPr>
      </p:pic>
      <p:pic>
        <p:nvPicPr>
          <p:cNvPr id="18438" name="Picture 181"/>
          <p:cNvPicPr>
            <a:picLocks noChangeAspect="1" noChangeArrowheads="1"/>
          </p:cNvPicPr>
          <p:nvPr/>
        </p:nvPicPr>
        <p:blipFill>
          <a:blip r:embed="rId5"/>
          <a:srcRect/>
          <a:stretch>
            <a:fillRect/>
          </a:stretch>
        </p:blipFill>
        <p:spPr bwMode="auto">
          <a:xfrm>
            <a:off x="1524000" y="1066800"/>
            <a:ext cx="5334000" cy="3841750"/>
          </a:xfrm>
          <a:prstGeom prst="rect">
            <a:avLst/>
          </a:prstGeom>
          <a:noFill/>
          <a:ln w="25400">
            <a:solidFill>
              <a:srgbClr val="008000"/>
            </a:solidFill>
            <a:miter lim="800000"/>
            <a:headEnd/>
            <a:tailEnd/>
          </a:ln>
        </p:spPr>
      </p:pic>
      <p:sp>
        <p:nvSpPr>
          <p:cNvPr id="18439" name="Rectangle 182"/>
          <p:cNvSpPr>
            <a:spLocks noChangeArrowheads="1"/>
          </p:cNvSpPr>
          <p:nvPr/>
        </p:nvSpPr>
        <p:spPr bwMode="auto">
          <a:xfrm>
            <a:off x="533400" y="4953000"/>
            <a:ext cx="7956550" cy="366713"/>
          </a:xfrm>
          <a:prstGeom prst="rect">
            <a:avLst/>
          </a:prstGeom>
          <a:noFill/>
          <a:ln w="9525">
            <a:noFill/>
            <a:miter lim="800000"/>
            <a:headEnd/>
            <a:tailEnd/>
          </a:ln>
        </p:spPr>
        <p:txBody>
          <a:bodyPr wrap="none">
            <a:spAutoFit/>
          </a:bodyPr>
          <a:lstStyle/>
          <a:p>
            <a:r>
              <a:rPr lang="en-US">
                <a:hlinkClick r:id="rId6"/>
              </a:rPr>
              <a:t>http://rydberg.biology.colostate.edu/Phytoremediation/2003/Knuth/home.htm</a:t>
            </a:r>
            <a:r>
              <a:rPr lang="en-US"/>
              <a:t> </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j0433166"/>
          <p:cNvPicPr>
            <a:picLocks noChangeAspect="1" noChangeArrowheads="1"/>
          </p:cNvPicPr>
          <p:nvPr/>
        </p:nvPicPr>
        <p:blipFill>
          <a:blip r:embed="rId3"/>
          <a:srcRect/>
          <a:stretch>
            <a:fillRect/>
          </a:stretch>
        </p:blipFill>
        <p:spPr bwMode="auto">
          <a:xfrm>
            <a:off x="0" y="2895600"/>
            <a:ext cx="9144000" cy="3962400"/>
          </a:xfrm>
          <a:prstGeom prst="rect">
            <a:avLst/>
          </a:prstGeom>
          <a:noFill/>
          <a:ln w="9525">
            <a:noFill/>
            <a:miter lim="800000"/>
            <a:headEnd/>
            <a:tailEnd/>
          </a:ln>
        </p:spPr>
      </p:pic>
      <p:sp>
        <p:nvSpPr>
          <p:cNvPr id="19459" name="Text Box 3"/>
          <p:cNvSpPr txBox="1">
            <a:spLocks noChangeArrowheads="1"/>
          </p:cNvSpPr>
          <p:nvPr/>
        </p:nvSpPr>
        <p:spPr bwMode="auto">
          <a:xfrm>
            <a:off x="304800" y="381000"/>
            <a:ext cx="8534400" cy="701675"/>
          </a:xfrm>
          <a:prstGeom prst="rect">
            <a:avLst/>
          </a:prstGeom>
          <a:noFill/>
          <a:ln w="9525">
            <a:noFill/>
            <a:miter lim="800000"/>
            <a:headEnd/>
            <a:tailEnd/>
          </a:ln>
        </p:spPr>
        <p:txBody>
          <a:bodyPr>
            <a:spAutoFit/>
          </a:bodyPr>
          <a:lstStyle/>
          <a:p>
            <a:pPr marL="682625" indent="-682625" algn="ctr">
              <a:spcBef>
                <a:spcPct val="50000"/>
              </a:spcBef>
            </a:pPr>
            <a:r>
              <a:rPr lang="en-US" sz="4000">
                <a:solidFill>
                  <a:srgbClr val="008000"/>
                </a:solidFill>
                <a:latin typeface="Arial Rounded MT Bold" pitchFamily="34" charset="0"/>
              </a:rPr>
              <a:t>Hydromodification</a:t>
            </a:r>
          </a:p>
        </p:txBody>
      </p:sp>
      <p:sp>
        <p:nvSpPr>
          <p:cNvPr id="19460" name="Rectangle 4"/>
          <p:cNvSpPr>
            <a:spLocks noChangeArrowheads="1"/>
          </p:cNvSpPr>
          <p:nvPr/>
        </p:nvSpPr>
        <p:spPr bwMode="auto">
          <a:xfrm>
            <a:off x="304800" y="1143000"/>
            <a:ext cx="8458200" cy="3378200"/>
          </a:xfrm>
          <a:prstGeom prst="rect">
            <a:avLst/>
          </a:prstGeom>
          <a:noFill/>
          <a:ln w="9525">
            <a:noFill/>
            <a:miter lim="800000"/>
            <a:headEnd/>
            <a:tailEnd/>
          </a:ln>
        </p:spPr>
        <p:txBody>
          <a:bodyPr>
            <a:spAutoFit/>
          </a:bodyPr>
          <a:lstStyle/>
          <a:p>
            <a:r>
              <a:rPr lang="en-US" sz="2400"/>
              <a:t>Is the </a:t>
            </a:r>
            <a:r>
              <a:rPr lang="en-US" sz="2400">
                <a:solidFill>
                  <a:schemeClr val="accent2"/>
                </a:solidFill>
              </a:rPr>
              <a:t>change</a:t>
            </a:r>
            <a:r>
              <a:rPr lang="en-US" sz="2400"/>
              <a:t> in the natural watershed hydrologic processes and runoff characteristics (i.e., interception, infiltration, overland flow, interflow and groundwater flow) caused by urbanization or other </a:t>
            </a:r>
            <a:r>
              <a:rPr lang="en-US" sz="2400">
                <a:solidFill>
                  <a:schemeClr val="accent2"/>
                </a:solidFill>
              </a:rPr>
              <a:t>land use changes</a:t>
            </a:r>
            <a:r>
              <a:rPr lang="en-US" sz="2400"/>
              <a:t> that result in increased stream flows and sediment transport. In addition, </a:t>
            </a:r>
            <a:r>
              <a:rPr lang="en-US" sz="2400">
                <a:solidFill>
                  <a:schemeClr val="accent2"/>
                </a:solidFill>
              </a:rPr>
              <a:t>alteration</a:t>
            </a:r>
            <a:r>
              <a:rPr lang="en-US" sz="2400"/>
              <a:t> of stream and river channels, installation of dams and water impoundments, and excessive stream bank and shoreline erosion are also considered hydromodification, due to their </a:t>
            </a:r>
            <a:r>
              <a:rPr lang="en-US" sz="2400">
                <a:solidFill>
                  <a:schemeClr val="accent2"/>
                </a:solidFill>
              </a:rPr>
              <a:t>disruption</a:t>
            </a:r>
            <a:r>
              <a:rPr lang="en-US" sz="2400"/>
              <a:t> of natural watershed hydrologic processes.</a:t>
            </a:r>
          </a:p>
        </p:txBody>
      </p:sp>
      <p:sp>
        <p:nvSpPr>
          <p:cNvPr id="19461" name="Rectangle 5"/>
          <p:cNvSpPr>
            <a:spLocks noChangeArrowheads="1"/>
          </p:cNvSpPr>
          <p:nvPr/>
        </p:nvSpPr>
        <p:spPr bwMode="auto">
          <a:xfrm>
            <a:off x="0" y="4953000"/>
            <a:ext cx="9144000" cy="244475"/>
          </a:xfrm>
          <a:prstGeom prst="rect">
            <a:avLst/>
          </a:prstGeom>
          <a:noFill/>
          <a:ln w="9525">
            <a:noFill/>
            <a:miter lim="800000"/>
            <a:headEnd/>
            <a:tailEnd/>
          </a:ln>
        </p:spPr>
        <p:txBody>
          <a:bodyPr>
            <a:spAutoFit/>
          </a:bodyPr>
          <a:lstStyle/>
          <a:p>
            <a:pPr>
              <a:spcBef>
                <a:spcPct val="50000"/>
              </a:spcBef>
            </a:pPr>
            <a:r>
              <a:rPr lang="en-US" sz="1000"/>
              <a:t>Source: California State Regional Water Quality Control Board, Central Valley Region</a:t>
            </a:r>
          </a:p>
        </p:txBody>
      </p:sp>
      <p:pic>
        <p:nvPicPr>
          <p:cNvPr id="19462" name="Picture 6" descr="Logo Final wo - Copy"/>
          <p:cNvPicPr>
            <a:picLocks noChangeAspect="1" noChangeArrowheads="1"/>
          </p:cNvPicPr>
          <p:nvPr/>
        </p:nvPicPr>
        <p:blipFill>
          <a:blip r:embed="rId4"/>
          <a:srcRect/>
          <a:stretch>
            <a:fillRect/>
          </a:stretch>
        </p:blipFill>
        <p:spPr bwMode="auto">
          <a:xfrm>
            <a:off x="0" y="6019800"/>
            <a:ext cx="2286000" cy="10112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j0433166"/>
          <p:cNvPicPr>
            <a:picLocks noChangeAspect="1" noChangeArrowheads="1"/>
          </p:cNvPicPr>
          <p:nvPr/>
        </p:nvPicPr>
        <p:blipFill>
          <a:blip r:embed="rId3"/>
          <a:srcRect/>
          <a:stretch>
            <a:fillRect/>
          </a:stretch>
        </p:blipFill>
        <p:spPr bwMode="auto">
          <a:xfrm>
            <a:off x="0" y="2895600"/>
            <a:ext cx="9144000" cy="3962400"/>
          </a:xfrm>
          <a:prstGeom prst="rect">
            <a:avLst/>
          </a:prstGeom>
          <a:noFill/>
          <a:ln w="9525">
            <a:noFill/>
            <a:miter lim="800000"/>
            <a:headEnd/>
            <a:tailEnd/>
          </a:ln>
        </p:spPr>
      </p:pic>
      <p:sp>
        <p:nvSpPr>
          <p:cNvPr id="20483" name="Text Box 3"/>
          <p:cNvSpPr txBox="1">
            <a:spLocks noChangeArrowheads="1"/>
          </p:cNvSpPr>
          <p:nvPr/>
        </p:nvSpPr>
        <p:spPr bwMode="auto">
          <a:xfrm>
            <a:off x="304800" y="381000"/>
            <a:ext cx="8534400" cy="701675"/>
          </a:xfrm>
          <a:prstGeom prst="rect">
            <a:avLst/>
          </a:prstGeom>
          <a:noFill/>
          <a:ln w="9525">
            <a:noFill/>
            <a:miter lim="800000"/>
            <a:headEnd/>
            <a:tailEnd/>
          </a:ln>
        </p:spPr>
        <p:txBody>
          <a:bodyPr>
            <a:spAutoFit/>
          </a:bodyPr>
          <a:lstStyle/>
          <a:p>
            <a:pPr marL="682625" indent="-682625" algn="ctr">
              <a:spcBef>
                <a:spcPct val="50000"/>
              </a:spcBef>
            </a:pPr>
            <a:r>
              <a:rPr lang="en-US" sz="4000">
                <a:latin typeface="Arial Rounded MT Bold" pitchFamily="34" charset="0"/>
              </a:rPr>
              <a:t>Hydromodification Goal</a:t>
            </a:r>
          </a:p>
        </p:txBody>
      </p:sp>
      <p:pic>
        <p:nvPicPr>
          <p:cNvPr id="20484" name="Picture 6" descr="Logo Final wo - Copy"/>
          <p:cNvPicPr>
            <a:picLocks noChangeAspect="1" noChangeArrowheads="1"/>
          </p:cNvPicPr>
          <p:nvPr/>
        </p:nvPicPr>
        <p:blipFill>
          <a:blip r:embed="rId4"/>
          <a:srcRect/>
          <a:stretch>
            <a:fillRect/>
          </a:stretch>
        </p:blipFill>
        <p:spPr bwMode="auto">
          <a:xfrm>
            <a:off x="0" y="6019800"/>
            <a:ext cx="2286000" cy="1011238"/>
          </a:xfrm>
          <a:prstGeom prst="rect">
            <a:avLst/>
          </a:prstGeom>
          <a:noFill/>
          <a:ln w="9525">
            <a:noFill/>
            <a:miter lim="800000"/>
            <a:headEnd/>
            <a:tailEnd/>
          </a:ln>
        </p:spPr>
      </p:pic>
      <p:sp>
        <p:nvSpPr>
          <p:cNvPr id="32775" name="Tree"/>
          <p:cNvSpPr>
            <a:spLocks noEditPoints="1" noChangeArrowheads="1"/>
          </p:cNvSpPr>
          <p:nvPr/>
        </p:nvSpPr>
        <p:spPr bwMode="auto">
          <a:xfrm>
            <a:off x="3124200" y="3200400"/>
            <a:ext cx="1219200" cy="2114550"/>
          </a:xfrm>
          <a:custGeom>
            <a:avLst/>
            <a:gdLst>
              <a:gd name="G0" fmla="+- 0 0 0"/>
              <a:gd name="G1" fmla="*/ 18900 1 3"/>
              <a:gd name="G2" fmla="*/ 18900 2 3"/>
              <a:gd name="G3" fmla="+- 18900 0 0"/>
              <a:gd name="T0" fmla="*/ 10800 w 21600"/>
              <a:gd name="T1" fmla="*/ 0 h 21600"/>
              <a:gd name="T2" fmla="*/ 6171 w 21600"/>
              <a:gd name="T3" fmla="*/ 6300 h 21600"/>
              <a:gd name="T4" fmla="*/ 3086 w 21600"/>
              <a:gd name="T5" fmla="*/ 12600 h 21600"/>
              <a:gd name="T6" fmla="*/ 0 w 21600"/>
              <a:gd name="T7" fmla="*/ 18900 h 21600"/>
              <a:gd name="T8" fmla="*/ 15429 w 21600"/>
              <a:gd name="T9" fmla="*/ 6300 h 21600"/>
              <a:gd name="T10" fmla="*/ 18514 w 21600"/>
              <a:gd name="T11" fmla="*/ 12600 h 21600"/>
              <a:gd name="T12" fmla="*/ 21600 w 21600"/>
              <a:gd name="T13" fmla="*/ 18900 h 21600"/>
              <a:gd name="T14" fmla="*/ 17694720 60000 65536"/>
              <a:gd name="T15" fmla="*/ 11796480 60000 65536"/>
              <a:gd name="T16" fmla="*/ 11796480 60000 65536"/>
              <a:gd name="T17" fmla="*/ 11796480 60000 65536"/>
              <a:gd name="T18" fmla="*/ 0 60000 65536"/>
              <a:gd name="T19" fmla="*/ 0 60000 65536"/>
              <a:gd name="T20" fmla="*/ 0 60000 65536"/>
              <a:gd name="T21" fmla="*/ 761 w 21600"/>
              <a:gd name="T22" fmla="*/ 22454 h 21600"/>
              <a:gd name="T23" fmla="*/ 21069 w 21600"/>
              <a:gd name="T24" fmla="*/ 28282 h 216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600" h="21600">
                <a:moveTo>
                  <a:pt x="0" y="18900"/>
                </a:moveTo>
                <a:lnTo>
                  <a:pt x="9257" y="18900"/>
                </a:lnTo>
                <a:lnTo>
                  <a:pt x="9257" y="21600"/>
                </a:lnTo>
                <a:lnTo>
                  <a:pt x="12343" y="21600"/>
                </a:lnTo>
                <a:lnTo>
                  <a:pt x="12343" y="18900"/>
                </a:lnTo>
                <a:lnTo>
                  <a:pt x="21600" y="18900"/>
                </a:lnTo>
                <a:lnTo>
                  <a:pt x="12343" y="12600"/>
                </a:lnTo>
                <a:lnTo>
                  <a:pt x="18514" y="12600"/>
                </a:lnTo>
                <a:lnTo>
                  <a:pt x="12343" y="6300"/>
                </a:lnTo>
                <a:lnTo>
                  <a:pt x="15429" y="6300"/>
                </a:lnTo>
                <a:lnTo>
                  <a:pt x="10800" y="0"/>
                </a:lnTo>
                <a:lnTo>
                  <a:pt x="6171" y="6300"/>
                </a:lnTo>
                <a:lnTo>
                  <a:pt x="9257" y="6300"/>
                </a:lnTo>
                <a:lnTo>
                  <a:pt x="3086" y="12600"/>
                </a:lnTo>
                <a:lnTo>
                  <a:pt x="9257" y="12600"/>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pPr algn="ctr">
              <a:defRPr/>
            </a:pPr>
            <a:endParaRPr lang="en-US"/>
          </a:p>
        </p:txBody>
      </p:sp>
      <p:sp>
        <p:nvSpPr>
          <p:cNvPr id="32783" name="AutoShape 15"/>
          <p:cNvSpPr>
            <a:spLocks noChangeArrowheads="1"/>
          </p:cNvSpPr>
          <p:nvPr/>
        </p:nvSpPr>
        <p:spPr bwMode="auto">
          <a:xfrm>
            <a:off x="228600" y="4648200"/>
            <a:ext cx="1295400" cy="457200"/>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2"/>
          </a:solidFill>
          <a:ln w="9525">
            <a:noFill/>
            <a:miter lim="800000"/>
            <a:headEnd/>
            <a:tailEnd/>
          </a:ln>
        </p:spPr>
        <p:txBody>
          <a:bodyPr wrap="none" anchor="ctr"/>
          <a:lstStyle/>
          <a:p>
            <a:pPr algn="ctr"/>
            <a:endParaRPr lang="en-US"/>
          </a:p>
        </p:txBody>
      </p:sp>
      <p:sp>
        <p:nvSpPr>
          <p:cNvPr id="20487" name="Text Box 17"/>
          <p:cNvSpPr txBox="1">
            <a:spLocks noChangeArrowheads="1"/>
          </p:cNvSpPr>
          <p:nvPr/>
        </p:nvSpPr>
        <p:spPr bwMode="auto">
          <a:xfrm>
            <a:off x="228600" y="2895600"/>
            <a:ext cx="2743200" cy="366713"/>
          </a:xfrm>
          <a:prstGeom prst="rect">
            <a:avLst/>
          </a:prstGeom>
          <a:noFill/>
          <a:ln w="9525">
            <a:noFill/>
            <a:miter lim="800000"/>
            <a:headEnd/>
            <a:tailEnd/>
          </a:ln>
        </p:spPr>
        <p:txBody>
          <a:bodyPr>
            <a:spAutoFit/>
          </a:bodyPr>
          <a:lstStyle/>
          <a:p>
            <a:pPr>
              <a:spcBef>
                <a:spcPct val="50000"/>
              </a:spcBef>
            </a:pPr>
            <a:endParaRPr lang="en-US"/>
          </a:p>
        </p:txBody>
      </p:sp>
      <p:sp>
        <p:nvSpPr>
          <p:cNvPr id="32786" name="Text Box 18"/>
          <p:cNvSpPr txBox="1">
            <a:spLocks noChangeArrowheads="1"/>
          </p:cNvSpPr>
          <p:nvPr/>
        </p:nvSpPr>
        <p:spPr bwMode="auto">
          <a:xfrm>
            <a:off x="762000" y="2362200"/>
            <a:ext cx="7543800" cy="579438"/>
          </a:xfrm>
          <a:prstGeom prst="rect">
            <a:avLst/>
          </a:prstGeom>
          <a:noFill/>
          <a:ln w="9525">
            <a:noFill/>
            <a:miter lim="800000"/>
            <a:headEnd/>
            <a:tailEnd/>
          </a:ln>
        </p:spPr>
        <p:txBody>
          <a:bodyPr>
            <a:spAutoFit/>
          </a:bodyPr>
          <a:lstStyle/>
          <a:p>
            <a:pPr algn="ctr">
              <a:spcBef>
                <a:spcPct val="50000"/>
              </a:spcBef>
            </a:pPr>
            <a:r>
              <a:rPr lang="en-US" sz="3200">
                <a:solidFill>
                  <a:schemeClr val="accent2"/>
                </a:solidFill>
                <a:latin typeface="Arial Rounded MT Bold" pitchFamily="34" charset="0"/>
              </a:rPr>
              <a:t>Peak flow rate before development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2786"/>
                                        </p:tgtEl>
                                        <p:attrNameLst>
                                          <p:attrName>style.visibility</p:attrName>
                                        </p:attrNameLst>
                                      </p:cBhvr>
                                      <p:to>
                                        <p:strVal val="visible"/>
                                      </p:to>
                                    </p:set>
                                    <p:animEffect transition="in" filter="dissolve">
                                      <p:cBhvr>
                                        <p:cTn id="7" dur="500"/>
                                        <p:tgtEl>
                                          <p:spTgt spid="32786"/>
                                        </p:tgtEl>
                                      </p:cBhvr>
                                    </p:animEffect>
                                  </p:childTnLst>
                                </p:cTn>
                              </p:par>
                              <p:par>
                                <p:cTn id="8" presetID="63" presetClass="path" presetSubtype="0" repeatCount="indefinite" accel="50000" decel="50000" fill="hold" grpId="0" nodeType="withEffect">
                                  <p:stCondLst>
                                    <p:cond delay="500"/>
                                  </p:stCondLst>
                                  <p:childTnLst>
                                    <p:animMotion origin="layout" path="M -3.33333E-6 -3.284E-6 L 0.8875 0.0111 " pathEditMode="relative" rAng="0" ptsTypes="AA">
                                      <p:cBhvr>
                                        <p:cTn id="9" dur="3000" fill="hold"/>
                                        <p:tgtEl>
                                          <p:spTgt spid="32783"/>
                                        </p:tgtEl>
                                        <p:attrNameLst>
                                          <p:attrName>ppt_x</p:attrName>
                                          <p:attrName>ppt_y</p:attrName>
                                        </p:attrNameLst>
                                      </p:cBhvr>
                                      <p:rCtr x="444" y="6"/>
                                    </p:animMotion>
                                  </p:childTnLst>
                                  <p:subTnLst>
                                    <p:set>
                                      <p:cBhvr override="childStyle">
                                        <p:cTn dur="1" fill="hold" display="0" masterRel="nextClick" afterEffect="1"/>
                                        <p:tgtEl>
                                          <p:spTgt spid="32783"/>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83" grpId="0" animBg="1"/>
      <p:bldP spid="3278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4" descr="j0433166"/>
          <p:cNvPicPr>
            <a:picLocks noChangeAspect="1" noChangeArrowheads="1"/>
          </p:cNvPicPr>
          <p:nvPr/>
        </p:nvPicPr>
        <p:blipFill>
          <a:blip r:embed="rId3"/>
          <a:srcRect/>
          <a:stretch>
            <a:fillRect/>
          </a:stretch>
        </p:blipFill>
        <p:spPr bwMode="auto">
          <a:xfrm>
            <a:off x="0" y="2895600"/>
            <a:ext cx="9144000" cy="3962400"/>
          </a:xfrm>
          <a:prstGeom prst="rect">
            <a:avLst/>
          </a:prstGeom>
          <a:noFill/>
          <a:ln w="9525">
            <a:noFill/>
            <a:miter lim="800000"/>
            <a:headEnd/>
            <a:tailEnd/>
          </a:ln>
        </p:spPr>
      </p:pic>
      <p:pic>
        <p:nvPicPr>
          <p:cNvPr id="3075" name="Picture 11" descr="Logo Final wo - Copy"/>
          <p:cNvPicPr>
            <a:picLocks noChangeAspect="1" noChangeArrowheads="1"/>
          </p:cNvPicPr>
          <p:nvPr/>
        </p:nvPicPr>
        <p:blipFill>
          <a:blip r:embed="rId4"/>
          <a:srcRect/>
          <a:stretch>
            <a:fillRect/>
          </a:stretch>
        </p:blipFill>
        <p:spPr bwMode="auto">
          <a:xfrm>
            <a:off x="0" y="6019800"/>
            <a:ext cx="2286000" cy="1011238"/>
          </a:xfrm>
          <a:prstGeom prst="rect">
            <a:avLst/>
          </a:prstGeom>
          <a:noFill/>
          <a:ln w="9525">
            <a:noFill/>
            <a:miter lim="800000"/>
            <a:headEnd/>
            <a:tailEnd/>
          </a:ln>
        </p:spPr>
      </p:pic>
      <p:sp>
        <p:nvSpPr>
          <p:cNvPr id="3076" name="TextBox 6"/>
          <p:cNvSpPr txBox="1">
            <a:spLocks noChangeArrowheads="1"/>
          </p:cNvSpPr>
          <p:nvPr/>
        </p:nvSpPr>
        <p:spPr bwMode="auto">
          <a:xfrm>
            <a:off x="1447800" y="1219200"/>
            <a:ext cx="6477000" cy="1323975"/>
          </a:xfrm>
          <a:prstGeom prst="rect">
            <a:avLst/>
          </a:prstGeom>
          <a:noFill/>
          <a:ln w="9525">
            <a:noFill/>
            <a:miter lim="800000"/>
            <a:headEnd/>
            <a:tailEnd/>
          </a:ln>
        </p:spPr>
        <p:txBody>
          <a:bodyPr>
            <a:spAutoFit/>
          </a:bodyPr>
          <a:lstStyle/>
          <a:p>
            <a:pPr algn="ctr"/>
            <a:r>
              <a:rPr lang="en-US" sz="8000"/>
              <a:t>Why LID ?</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j0433166"/>
          <p:cNvPicPr>
            <a:picLocks noChangeAspect="1" noChangeArrowheads="1"/>
          </p:cNvPicPr>
          <p:nvPr/>
        </p:nvPicPr>
        <p:blipFill>
          <a:blip r:embed="rId3"/>
          <a:srcRect/>
          <a:stretch>
            <a:fillRect/>
          </a:stretch>
        </p:blipFill>
        <p:spPr bwMode="auto">
          <a:xfrm>
            <a:off x="0" y="2895600"/>
            <a:ext cx="9144000" cy="3962400"/>
          </a:xfrm>
          <a:prstGeom prst="rect">
            <a:avLst/>
          </a:prstGeom>
          <a:noFill/>
          <a:ln w="9525">
            <a:noFill/>
            <a:miter lim="800000"/>
            <a:headEnd/>
            <a:tailEnd/>
          </a:ln>
        </p:spPr>
      </p:pic>
      <p:sp>
        <p:nvSpPr>
          <p:cNvPr id="21507" name="Text Box 3"/>
          <p:cNvSpPr txBox="1">
            <a:spLocks noChangeArrowheads="1"/>
          </p:cNvSpPr>
          <p:nvPr/>
        </p:nvSpPr>
        <p:spPr bwMode="auto">
          <a:xfrm>
            <a:off x="304800" y="381000"/>
            <a:ext cx="8534400" cy="701675"/>
          </a:xfrm>
          <a:prstGeom prst="rect">
            <a:avLst/>
          </a:prstGeom>
          <a:noFill/>
          <a:ln w="9525">
            <a:noFill/>
            <a:miter lim="800000"/>
            <a:headEnd/>
            <a:tailEnd/>
          </a:ln>
        </p:spPr>
        <p:txBody>
          <a:bodyPr>
            <a:spAutoFit/>
          </a:bodyPr>
          <a:lstStyle/>
          <a:p>
            <a:pPr marL="682625" indent="-682625" algn="ctr">
              <a:spcBef>
                <a:spcPct val="50000"/>
              </a:spcBef>
            </a:pPr>
            <a:r>
              <a:rPr lang="en-US" sz="4000">
                <a:latin typeface="Arial Rounded MT Bold" pitchFamily="34" charset="0"/>
              </a:rPr>
              <a:t>Hydromodification Goal</a:t>
            </a:r>
          </a:p>
        </p:txBody>
      </p:sp>
      <p:pic>
        <p:nvPicPr>
          <p:cNvPr id="21508" name="Picture 4" descr="Logo Final wo - Copy"/>
          <p:cNvPicPr>
            <a:picLocks noChangeAspect="1" noChangeArrowheads="1"/>
          </p:cNvPicPr>
          <p:nvPr/>
        </p:nvPicPr>
        <p:blipFill>
          <a:blip r:embed="rId4"/>
          <a:srcRect/>
          <a:stretch>
            <a:fillRect/>
          </a:stretch>
        </p:blipFill>
        <p:spPr bwMode="auto">
          <a:xfrm>
            <a:off x="0" y="6019800"/>
            <a:ext cx="2286000" cy="1011238"/>
          </a:xfrm>
          <a:prstGeom prst="rect">
            <a:avLst/>
          </a:prstGeom>
          <a:noFill/>
          <a:ln w="9525">
            <a:noFill/>
            <a:miter lim="800000"/>
            <a:headEnd/>
            <a:tailEnd/>
          </a:ln>
        </p:spPr>
      </p:pic>
      <p:sp>
        <p:nvSpPr>
          <p:cNvPr id="34821" name="Tree"/>
          <p:cNvSpPr>
            <a:spLocks noEditPoints="1" noChangeArrowheads="1"/>
          </p:cNvSpPr>
          <p:nvPr/>
        </p:nvSpPr>
        <p:spPr bwMode="auto">
          <a:xfrm>
            <a:off x="3124200" y="3200400"/>
            <a:ext cx="1219200" cy="2114550"/>
          </a:xfrm>
          <a:custGeom>
            <a:avLst/>
            <a:gdLst>
              <a:gd name="G0" fmla="+- 0 0 0"/>
              <a:gd name="G1" fmla="*/ 18900 1 3"/>
              <a:gd name="G2" fmla="*/ 18900 2 3"/>
              <a:gd name="G3" fmla="+- 18900 0 0"/>
              <a:gd name="T0" fmla="*/ 10800 w 21600"/>
              <a:gd name="T1" fmla="*/ 0 h 21600"/>
              <a:gd name="T2" fmla="*/ 6171 w 21600"/>
              <a:gd name="T3" fmla="*/ 6300 h 21600"/>
              <a:gd name="T4" fmla="*/ 3086 w 21600"/>
              <a:gd name="T5" fmla="*/ 12600 h 21600"/>
              <a:gd name="T6" fmla="*/ 0 w 21600"/>
              <a:gd name="T7" fmla="*/ 18900 h 21600"/>
              <a:gd name="T8" fmla="*/ 15429 w 21600"/>
              <a:gd name="T9" fmla="*/ 6300 h 21600"/>
              <a:gd name="T10" fmla="*/ 18514 w 21600"/>
              <a:gd name="T11" fmla="*/ 12600 h 21600"/>
              <a:gd name="T12" fmla="*/ 21600 w 21600"/>
              <a:gd name="T13" fmla="*/ 18900 h 21600"/>
              <a:gd name="T14" fmla="*/ 17694720 60000 65536"/>
              <a:gd name="T15" fmla="*/ 11796480 60000 65536"/>
              <a:gd name="T16" fmla="*/ 11796480 60000 65536"/>
              <a:gd name="T17" fmla="*/ 11796480 60000 65536"/>
              <a:gd name="T18" fmla="*/ 0 60000 65536"/>
              <a:gd name="T19" fmla="*/ 0 60000 65536"/>
              <a:gd name="T20" fmla="*/ 0 60000 65536"/>
              <a:gd name="T21" fmla="*/ 761 w 21600"/>
              <a:gd name="T22" fmla="*/ 22454 h 21600"/>
              <a:gd name="T23" fmla="*/ 21069 w 21600"/>
              <a:gd name="T24" fmla="*/ 28282 h 216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600" h="21600">
                <a:moveTo>
                  <a:pt x="0" y="18900"/>
                </a:moveTo>
                <a:lnTo>
                  <a:pt x="9257" y="18900"/>
                </a:lnTo>
                <a:lnTo>
                  <a:pt x="9257" y="21600"/>
                </a:lnTo>
                <a:lnTo>
                  <a:pt x="12343" y="21600"/>
                </a:lnTo>
                <a:lnTo>
                  <a:pt x="12343" y="18900"/>
                </a:lnTo>
                <a:lnTo>
                  <a:pt x="21600" y="18900"/>
                </a:lnTo>
                <a:lnTo>
                  <a:pt x="12343" y="12600"/>
                </a:lnTo>
                <a:lnTo>
                  <a:pt x="18514" y="12600"/>
                </a:lnTo>
                <a:lnTo>
                  <a:pt x="12343" y="6300"/>
                </a:lnTo>
                <a:lnTo>
                  <a:pt x="15429" y="6300"/>
                </a:lnTo>
                <a:lnTo>
                  <a:pt x="10800" y="0"/>
                </a:lnTo>
                <a:lnTo>
                  <a:pt x="6171" y="6300"/>
                </a:lnTo>
                <a:lnTo>
                  <a:pt x="9257" y="6300"/>
                </a:lnTo>
                <a:lnTo>
                  <a:pt x="3086" y="12600"/>
                </a:lnTo>
                <a:lnTo>
                  <a:pt x="9257" y="12600"/>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pPr algn="ctr">
              <a:defRPr/>
            </a:pPr>
            <a:endParaRPr lang="en-US"/>
          </a:p>
        </p:txBody>
      </p:sp>
      <p:grpSp>
        <p:nvGrpSpPr>
          <p:cNvPr id="2" name="Group 6"/>
          <p:cNvGrpSpPr>
            <a:grpSpLocks/>
          </p:cNvGrpSpPr>
          <p:nvPr/>
        </p:nvGrpSpPr>
        <p:grpSpPr bwMode="auto">
          <a:xfrm>
            <a:off x="4572000" y="3962400"/>
            <a:ext cx="1447800" cy="1295400"/>
            <a:chOff x="2976" y="2496"/>
            <a:chExt cx="912" cy="816"/>
          </a:xfrm>
        </p:grpSpPr>
        <p:grpSp>
          <p:nvGrpSpPr>
            <p:cNvPr id="21514" name="Group 7"/>
            <p:cNvGrpSpPr>
              <a:grpSpLocks/>
            </p:cNvGrpSpPr>
            <p:nvPr/>
          </p:nvGrpSpPr>
          <p:grpSpPr bwMode="auto">
            <a:xfrm>
              <a:off x="2976" y="2496"/>
              <a:ext cx="912" cy="816"/>
              <a:chOff x="2976" y="2496"/>
              <a:chExt cx="912" cy="816"/>
            </a:xfrm>
          </p:grpSpPr>
          <p:sp>
            <p:nvSpPr>
              <p:cNvPr id="21517" name="Rectangle 8"/>
              <p:cNvSpPr>
                <a:spLocks noChangeArrowheads="1"/>
              </p:cNvSpPr>
              <p:nvPr/>
            </p:nvSpPr>
            <p:spPr bwMode="auto">
              <a:xfrm>
                <a:off x="3072" y="2784"/>
                <a:ext cx="720" cy="528"/>
              </a:xfrm>
              <a:prstGeom prst="rect">
                <a:avLst/>
              </a:prstGeom>
              <a:solidFill>
                <a:schemeClr val="accent1"/>
              </a:solidFill>
              <a:ln w="9525">
                <a:solidFill>
                  <a:schemeClr val="tx1"/>
                </a:solidFill>
                <a:miter lim="800000"/>
                <a:headEnd/>
                <a:tailEnd/>
              </a:ln>
            </p:spPr>
            <p:txBody>
              <a:bodyPr wrap="none" anchor="ctr"/>
              <a:lstStyle/>
              <a:p>
                <a:pPr algn="ctr"/>
                <a:endParaRPr lang="en-US"/>
              </a:p>
            </p:txBody>
          </p:sp>
          <p:sp>
            <p:nvSpPr>
              <p:cNvPr id="21518" name="AutoShape 9"/>
              <p:cNvSpPr>
                <a:spLocks noChangeArrowheads="1"/>
              </p:cNvSpPr>
              <p:nvPr/>
            </p:nvSpPr>
            <p:spPr bwMode="auto">
              <a:xfrm>
                <a:off x="2976" y="2496"/>
                <a:ext cx="912" cy="288"/>
              </a:xfrm>
              <a:prstGeom prst="triangle">
                <a:avLst>
                  <a:gd name="adj" fmla="val 50000"/>
                </a:avLst>
              </a:prstGeom>
              <a:solidFill>
                <a:schemeClr val="accent1"/>
              </a:solidFill>
              <a:ln w="9525">
                <a:solidFill>
                  <a:schemeClr val="tx1"/>
                </a:solidFill>
                <a:miter lim="800000"/>
                <a:headEnd/>
                <a:tailEnd/>
              </a:ln>
            </p:spPr>
            <p:txBody>
              <a:bodyPr wrap="none" anchor="ctr"/>
              <a:lstStyle/>
              <a:p>
                <a:pPr algn="ctr"/>
                <a:endParaRPr lang="en-US"/>
              </a:p>
            </p:txBody>
          </p:sp>
          <p:sp>
            <p:nvSpPr>
              <p:cNvPr id="21519" name="Rectangle 10"/>
              <p:cNvSpPr>
                <a:spLocks noChangeArrowheads="1"/>
              </p:cNvSpPr>
              <p:nvPr/>
            </p:nvSpPr>
            <p:spPr bwMode="auto">
              <a:xfrm>
                <a:off x="3312" y="2928"/>
                <a:ext cx="192" cy="192"/>
              </a:xfrm>
              <a:prstGeom prst="rect">
                <a:avLst/>
              </a:prstGeom>
              <a:solidFill>
                <a:schemeClr val="bg1"/>
              </a:solidFill>
              <a:ln w="9525">
                <a:solidFill>
                  <a:schemeClr val="tx1"/>
                </a:solidFill>
                <a:miter lim="800000"/>
                <a:headEnd/>
                <a:tailEnd/>
              </a:ln>
            </p:spPr>
            <p:txBody>
              <a:bodyPr wrap="none" anchor="ctr"/>
              <a:lstStyle/>
              <a:p>
                <a:pPr algn="ctr"/>
                <a:endParaRPr lang="en-US"/>
              </a:p>
            </p:txBody>
          </p:sp>
        </p:grpSp>
        <p:sp>
          <p:nvSpPr>
            <p:cNvPr id="21515" name="Line 11"/>
            <p:cNvSpPr>
              <a:spLocks noChangeShapeType="1"/>
            </p:cNvSpPr>
            <p:nvPr/>
          </p:nvSpPr>
          <p:spPr bwMode="auto">
            <a:xfrm>
              <a:off x="3408" y="2928"/>
              <a:ext cx="0" cy="192"/>
            </a:xfrm>
            <a:prstGeom prst="line">
              <a:avLst/>
            </a:prstGeom>
            <a:noFill/>
            <a:ln w="9525">
              <a:solidFill>
                <a:schemeClr val="tx1"/>
              </a:solidFill>
              <a:round/>
              <a:headEnd/>
              <a:tailEnd/>
            </a:ln>
          </p:spPr>
          <p:txBody>
            <a:bodyPr/>
            <a:lstStyle/>
            <a:p>
              <a:endParaRPr lang="en-US"/>
            </a:p>
          </p:txBody>
        </p:sp>
        <p:sp>
          <p:nvSpPr>
            <p:cNvPr id="21516" name="Line 12"/>
            <p:cNvSpPr>
              <a:spLocks noChangeShapeType="1"/>
            </p:cNvSpPr>
            <p:nvPr/>
          </p:nvSpPr>
          <p:spPr bwMode="auto">
            <a:xfrm>
              <a:off x="3312" y="3024"/>
              <a:ext cx="192" cy="0"/>
            </a:xfrm>
            <a:prstGeom prst="line">
              <a:avLst/>
            </a:prstGeom>
            <a:noFill/>
            <a:ln w="9525">
              <a:solidFill>
                <a:schemeClr val="tx1"/>
              </a:solidFill>
              <a:round/>
              <a:headEnd/>
              <a:tailEnd/>
            </a:ln>
          </p:spPr>
          <p:txBody>
            <a:bodyPr/>
            <a:lstStyle/>
            <a:p>
              <a:endParaRPr lang="en-US"/>
            </a:p>
          </p:txBody>
        </p:sp>
      </p:grpSp>
      <p:sp>
        <p:nvSpPr>
          <p:cNvPr id="34830" name="AutoShape 14"/>
          <p:cNvSpPr>
            <a:spLocks noChangeArrowheads="1"/>
          </p:cNvSpPr>
          <p:nvPr/>
        </p:nvSpPr>
        <p:spPr bwMode="auto">
          <a:xfrm>
            <a:off x="228600" y="4648200"/>
            <a:ext cx="1295400" cy="457200"/>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2"/>
          </a:solidFill>
          <a:ln w="9525">
            <a:noFill/>
            <a:miter lim="800000"/>
            <a:headEnd/>
            <a:tailEnd/>
          </a:ln>
        </p:spPr>
        <p:txBody>
          <a:bodyPr wrap="none" anchor="ctr"/>
          <a:lstStyle/>
          <a:p>
            <a:pPr algn="ctr"/>
            <a:endParaRPr lang="en-US"/>
          </a:p>
        </p:txBody>
      </p:sp>
      <p:sp>
        <p:nvSpPr>
          <p:cNvPr id="21512" name="Text Box 15"/>
          <p:cNvSpPr txBox="1">
            <a:spLocks noChangeArrowheads="1"/>
          </p:cNvSpPr>
          <p:nvPr/>
        </p:nvSpPr>
        <p:spPr bwMode="auto">
          <a:xfrm>
            <a:off x="228600" y="2895600"/>
            <a:ext cx="2743200" cy="366713"/>
          </a:xfrm>
          <a:prstGeom prst="rect">
            <a:avLst/>
          </a:prstGeom>
          <a:noFill/>
          <a:ln w="9525">
            <a:noFill/>
            <a:miter lim="800000"/>
            <a:headEnd/>
            <a:tailEnd/>
          </a:ln>
        </p:spPr>
        <p:txBody>
          <a:bodyPr>
            <a:spAutoFit/>
          </a:bodyPr>
          <a:lstStyle/>
          <a:p>
            <a:pPr>
              <a:spcBef>
                <a:spcPct val="50000"/>
              </a:spcBef>
            </a:pPr>
            <a:endParaRPr lang="en-US"/>
          </a:p>
        </p:txBody>
      </p:sp>
      <p:sp>
        <p:nvSpPr>
          <p:cNvPr id="34833" name="Text Box 17"/>
          <p:cNvSpPr txBox="1">
            <a:spLocks noChangeArrowheads="1"/>
          </p:cNvSpPr>
          <p:nvPr/>
        </p:nvSpPr>
        <p:spPr bwMode="auto">
          <a:xfrm>
            <a:off x="304800" y="2362200"/>
            <a:ext cx="8458200" cy="579438"/>
          </a:xfrm>
          <a:prstGeom prst="rect">
            <a:avLst/>
          </a:prstGeom>
          <a:noFill/>
          <a:ln w="9525">
            <a:noFill/>
            <a:miter lim="800000"/>
            <a:headEnd/>
            <a:tailEnd/>
          </a:ln>
        </p:spPr>
        <p:txBody>
          <a:bodyPr>
            <a:spAutoFit/>
          </a:bodyPr>
          <a:lstStyle/>
          <a:p>
            <a:pPr algn="ctr">
              <a:spcBef>
                <a:spcPct val="50000"/>
              </a:spcBef>
            </a:pPr>
            <a:r>
              <a:rPr lang="en-US" sz="3200">
                <a:solidFill>
                  <a:schemeClr val="accent2"/>
                </a:solidFill>
                <a:latin typeface="Arial Rounded MT Bold" pitchFamily="34" charset="0"/>
              </a:rPr>
              <a:t>Equals peak flow rate after development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4833"/>
                                        </p:tgtEl>
                                        <p:attrNameLst>
                                          <p:attrName>style.visibility</p:attrName>
                                        </p:attrNameLst>
                                      </p:cBhvr>
                                      <p:to>
                                        <p:strVal val="visible"/>
                                      </p:to>
                                    </p:set>
                                    <p:animEffect transition="in" filter="dissolve">
                                      <p:cBhvr>
                                        <p:cTn id="7" dur="500"/>
                                        <p:tgtEl>
                                          <p:spTgt spid="34833"/>
                                        </p:tgtEl>
                                      </p:cBhvr>
                                    </p:animEffect>
                                  </p:childTnLst>
                                </p:cTn>
                              </p:par>
                            </p:childTnLst>
                          </p:cTn>
                        </p:par>
                        <p:par>
                          <p:cTn id="8" fill="hold">
                            <p:stCondLst>
                              <p:cond delay="500"/>
                            </p:stCondLst>
                            <p:childTnLst>
                              <p:par>
                                <p:cTn id="9" presetID="22" presetClass="entr" presetSubtype="4" fill="hold" nodeType="afterEffect">
                                  <p:stCondLst>
                                    <p:cond delay="50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2000"/>
                                        <p:tgtEl>
                                          <p:spTgt spid="2"/>
                                        </p:tgtEl>
                                      </p:cBhvr>
                                    </p:animEffect>
                                  </p:childTnLst>
                                </p:cTn>
                              </p:par>
                            </p:childTnLst>
                          </p:cTn>
                        </p:par>
                        <p:par>
                          <p:cTn id="12" fill="hold">
                            <p:stCondLst>
                              <p:cond delay="3000"/>
                            </p:stCondLst>
                            <p:childTnLst>
                              <p:par>
                                <p:cTn id="13" presetID="63" presetClass="path" presetSubtype="0" repeatCount="indefinite" accel="50000" decel="50000" fill="hold" grpId="0" nodeType="afterEffect">
                                  <p:stCondLst>
                                    <p:cond delay="0"/>
                                  </p:stCondLst>
                                  <p:childTnLst>
                                    <p:animMotion origin="layout" path="M -3.33333E-6 -3.284E-6 L 0.8375 -3.284E-6 " pathEditMode="relative" rAng="0" ptsTypes="AA">
                                      <p:cBhvr>
                                        <p:cTn id="14" dur="3000" fill="hold"/>
                                        <p:tgtEl>
                                          <p:spTgt spid="34830"/>
                                        </p:tgtEl>
                                        <p:attrNameLst>
                                          <p:attrName>ppt_x</p:attrName>
                                          <p:attrName>ppt_y</p:attrName>
                                        </p:attrNameLst>
                                      </p:cBhvr>
                                      <p:rCtr x="419"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30" grpId="0" animBg="1"/>
      <p:bldP spid="3483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j0433166"/>
          <p:cNvPicPr>
            <a:picLocks noChangeAspect="1" noChangeArrowheads="1"/>
          </p:cNvPicPr>
          <p:nvPr/>
        </p:nvPicPr>
        <p:blipFill>
          <a:blip r:embed="rId3"/>
          <a:srcRect/>
          <a:stretch>
            <a:fillRect/>
          </a:stretch>
        </p:blipFill>
        <p:spPr bwMode="auto">
          <a:xfrm>
            <a:off x="0" y="2895600"/>
            <a:ext cx="9144000" cy="3962400"/>
          </a:xfrm>
          <a:prstGeom prst="rect">
            <a:avLst/>
          </a:prstGeom>
          <a:noFill/>
          <a:ln w="9525">
            <a:noFill/>
            <a:miter lim="800000"/>
            <a:headEnd/>
            <a:tailEnd/>
          </a:ln>
        </p:spPr>
      </p:pic>
      <p:sp>
        <p:nvSpPr>
          <p:cNvPr id="22531" name="Text Box 3"/>
          <p:cNvSpPr txBox="1">
            <a:spLocks noChangeArrowheads="1"/>
          </p:cNvSpPr>
          <p:nvPr/>
        </p:nvSpPr>
        <p:spPr bwMode="auto">
          <a:xfrm>
            <a:off x="304800" y="381000"/>
            <a:ext cx="8534400" cy="701675"/>
          </a:xfrm>
          <a:prstGeom prst="rect">
            <a:avLst/>
          </a:prstGeom>
          <a:noFill/>
          <a:ln w="9525">
            <a:noFill/>
            <a:miter lim="800000"/>
            <a:headEnd/>
            <a:tailEnd/>
          </a:ln>
        </p:spPr>
        <p:txBody>
          <a:bodyPr>
            <a:spAutoFit/>
          </a:bodyPr>
          <a:lstStyle/>
          <a:p>
            <a:pPr marL="682625" indent="-682625" algn="ctr">
              <a:spcBef>
                <a:spcPct val="50000"/>
              </a:spcBef>
            </a:pPr>
            <a:r>
              <a:rPr lang="en-US" sz="4000">
                <a:latin typeface="Arial Rounded MT Bold" pitchFamily="34" charset="0"/>
              </a:rPr>
              <a:t>Hydromodification Goal</a:t>
            </a:r>
          </a:p>
        </p:txBody>
      </p:sp>
      <p:pic>
        <p:nvPicPr>
          <p:cNvPr id="22532" name="Picture 4" descr="Logo Final wo - Copy"/>
          <p:cNvPicPr>
            <a:picLocks noChangeAspect="1" noChangeArrowheads="1"/>
          </p:cNvPicPr>
          <p:nvPr/>
        </p:nvPicPr>
        <p:blipFill>
          <a:blip r:embed="rId4"/>
          <a:srcRect/>
          <a:stretch>
            <a:fillRect/>
          </a:stretch>
        </p:blipFill>
        <p:spPr bwMode="auto">
          <a:xfrm>
            <a:off x="0" y="6019800"/>
            <a:ext cx="2286000" cy="1011238"/>
          </a:xfrm>
          <a:prstGeom prst="rect">
            <a:avLst/>
          </a:prstGeom>
          <a:noFill/>
          <a:ln w="9525">
            <a:noFill/>
            <a:miter lim="800000"/>
            <a:headEnd/>
            <a:tailEnd/>
          </a:ln>
        </p:spPr>
      </p:pic>
      <p:sp>
        <p:nvSpPr>
          <p:cNvPr id="34821" name="Tree"/>
          <p:cNvSpPr>
            <a:spLocks noEditPoints="1" noChangeArrowheads="1"/>
          </p:cNvSpPr>
          <p:nvPr/>
        </p:nvSpPr>
        <p:spPr bwMode="auto">
          <a:xfrm>
            <a:off x="3124200" y="3200400"/>
            <a:ext cx="1219200" cy="2114550"/>
          </a:xfrm>
          <a:custGeom>
            <a:avLst/>
            <a:gdLst>
              <a:gd name="G0" fmla="+- 0 0 0"/>
              <a:gd name="G1" fmla="*/ 18900 1 3"/>
              <a:gd name="G2" fmla="*/ 18900 2 3"/>
              <a:gd name="G3" fmla="+- 18900 0 0"/>
              <a:gd name="T0" fmla="*/ 10800 w 21600"/>
              <a:gd name="T1" fmla="*/ 0 h 21600"/>
              <a:gd name="T2" fmla="*/ 6171 w 21600"/>
              <a:gd name="T3" fmla="*/ 6300 h 21600"/>
              <a:gd name="T4" fmla="*/ 3086 w 21600"/>
              <a:gd name="T5" fmla="*/ 12600 h 21600"/>
              <a:gd name="T6" fmla="*/ 0 w 21600"/>
              <a:gd name="T7" fmla="*/ 18900 h 21600"/>
              <a:gd name="T8" fmla="*/ 15429 w 21600"/>
              <a:gd name="T9" fmla="*/ 6300 h 21600"/>
              <a:gd name="T10" fmla="*/ 18514 w 21600"/>
              <a:gd name="T11" fmla="*/ 12600 h 21600"/>
              <a:gd name="T12" fmla="*/ 21600 w 21600"/>
              <a:gd name="T13" fmla="*/ 18900 h 21600"/>
              <a:gd name="T14" fmla="*/ 17694720 60000 65536"/>
              <a:gd name="T15" fmla="*/ 11796480 60000 65536"/>
              <a:gd name="T16" fmla="*/ 11796480 60000 65536"/>
              <a:gd name="T17" fmla="*/ 11796480 60000 65536"/>
              <a:gd name="T18" fmla="*/ 0 60000 65536"/>
              <a:gd name="T19" fmla="*/ 0 60000 65536"/>
              <a:gd name="T20" fmla="*/ 0 60000 65536"/>
              <a:gd name="T21" fmla="*/ 761 w 21600"/>
              <a:gd name="T22" fmla="*/ 22454 h 21600"/>
              <a:gd name="T23" fmla="*/ 21069 w 21600"/>
              <a:gd name="T24" fmla="*/ 28282 h 216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600" h="21600">
                <a:moveTo>
                  <a:pt x="0" y="18900"/>
                </a:moveTo>
                <a:lnTo>
                  <a:pt x="9257" y="18900"/>
                </a:lnTo>
                <a:lnTo>
                  <a:pt x="9257" y="21600"/>
                </a:lnTo>
                <a:lnTo>
                  <a:pt x="12343" y="21600"/>
                </a:lnTo>
                <a:lnTo>
                  <a:pt x="12343" y="18900"/>
                </a:lnTo>
                <a:lnTo>
                  <a:pt x="21600" y="18900"/>
                </a:lnTo>
                <a:lnTo>
                  <a:pt x="12343" y="12600"/>
                </a:lnTo>
                <a:lnTo>
                  <a:pt x="18514" y="12600"/>
                </a:lnTo>
                <a:lnTo>
                  <a:pt x="12343" y="6300"/>
                </a:lnTo>
                <a:lnTo>
                  <a:pt x="15429" y="6300"/>
                </a:lnTo>
                <a:lnTo>
                  <a:pt x="10800" y="0"/>
                </a:lnTo>
                <a:lnTo>
                  <a:pt x="6171" y="6300"/>
                </a:lnTo>
                <a:lnTo>
                  <a:pt x="9257" y="6300"/>
                </a:lnTo>
                <a:lnTo>
                  <a:pt x="3086" y="12600"/>
                </a:lnTo>
                <a:lnTo>
                  <a:pt x="9257" y="12600"/>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pPr algn="ctr">
              <a:defRPr/>
            </a:pPr>
            <a:endParaRPr lang="en-US"/>
          </a:p>
        </p:txBody>
      </p:sp>
      <p:sp>
        <p:nvSpPr>
          <p:cNvPr id="34830" name="AutoShape 14"/>
          <p:cNvSpPr>
            <a:spLocks noChangeArrowheads="1"/>
          </p:cNvSpPr>
          <p:nvPr/>
        </p:nvSpPr>
        <p:spPr bwMode="auto">
          <a:xfrm>
            <a:off x="228600" y="4648200"/>
            <a:ext cx="1295400" cy="457200"/>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2"/>
          </a:solidFill>
          <a:ln w="9525">
            <a:noFill/>
            <a:miter lim="800000"/>
            <a:headEnd/>
            <a:tailEnd/>
          </a:ln>
        </p:spPr>
        <p:txBody>
          <a:bodyPr wrap="none" anchor="ctr"/>
          <a:lstStyle/>
          <a:p>
            <a:pPr algn="ctr"/>
            <a:endParaRPr lang="en-US"/>
          </a:p>
        </p:txBody>
      </p:sp>
      <p:sp>
        <p:nvSpPr>
          <p:cNvPr id="22535" name="Text Box 15"/>
          <p:cNvSpPr txBox="1">
            <a:spLocks noChangeArrowheads="1"/>
          </p:cNvSpPr>
          <p:nvPr/>
        </p:nvSpPr>
        <p:spPr bwMode="auto">
          <a:xfrm>
            <a:off x="228600" y="2895600"/>
            <a:ext cx="2743200" cy="366713"/>
          </a:xfrm>
          <a:prstGeom prst="rect">
            <a:avLst/>
          </a:prstGeom>
          <a:noFill/>
          <a:ln w="9525">
            <a:noFill/>
            <a:miter lim="800000"/>
            <a:headEnd/>
            <a:tailEnd/>
          </a:ln>
        </p:spPr>
        <p:txBody>
          <a:bodyPr>
            <a:spAutoFit/>
          </a:bodyPr>
          <a:lstStyle/>
          <a:p>
            <a:pPr>
              <a:spcBef>
                <a:spcPct val="50000"/>
              </a:spcBef>
            </a:pPr>
            <a:endParaRPr lang="en-US"/>
          </a:p>
        </p:txBody>
      </p:sp>
      <p:grpSp>
        <p:nvGrpSpPr>
          <p:cNvPr id="22537" name="Group 6"/>
          <p:cNvGrpSpPr>
            <a:grpSpLocks/>
          </p:cNvGrpSpPr>
          <p:nvPr/>
        </p:nvGrpSpPr>
        <p:grpSpPr bwMode="auto">
          <a:xfrm>
            <a:off x="4572000" y="3962400"/>
            <a:ext cx="1447800" cy="1295400"/>
            <a:chOff x="2976" y="2496"/>
            <a:chExt cx="912" cy="816"/>
          </a:xfrm>
        </p:grpSpPr>
        <p:grpSp>
          <p:nvGrpSpPr>
            <p:cNvPr id="22538" name="Group 7"/>
            <p:cNvGrpSpPr>
              <a:grpSpLocks/>
            </p:cNvGrpSpPr>
            <p:nvPr/>
          </p:nvGrpSpPr>
          <p:grpSpPr bwMode="auto">
            <a:xfrm>
              <a:off x="2976" y="2496"/>
              <a:ext cx="912" cy="816"/>
              <a:chOff x="2976" y="2496"/>
              <a:chExt cx="912" cy="816"/>
            </a:xfrm>
          </p:grpSpPr>
          <p:sp>
            <p:nvSpPr>
              <p:cNvPr id="22541" name="Rectangle 8"/>
              <p:cNvSpPr>
                <a:spLocks noChangeArrowheads="1"/>
              </p:cNvSpPr>
              <p:nvPr/>
            </p:nvSpPr>
            <p:spPr bwMode="auto">
              <a:xfrm>
                <a:off x="3072" y="2784"/>
                <a:ext cx="720" cy="528"/>
              </a:xfrm>
              <a:prstGeom prst="rect">
                <a:avLst/>
              </a:prstGeom>
              <a:solidFill>
                <a:schemeClr val="accent1"/>
              </a:solidFill>
              <a:ln w="9525">
                <a:solidFill>
                  <a:schemeClr val="tx1"/>
                </a:solidFill>
                <a:miter lim="800000"/>
                <a:headEnd/>
                <a:tailEnd/>
              </a:ln>
            </p:spPr>
            <p:txBody>
              <a:bodyPr wrap="none" anchor="ctr"/>
              <a:lstStyle/>
              <a:p>
                <a:pPr algn="ctr"/>
                <a:endParaRPr lang="en-US"/>
              </a:p>
            </p:txBody>
          </p:sp>
          <p:sp>
            <p:nvSpPr>
              <p:cNvPr id="22542" name="AutoShape 9"/>
              <p:cNvSpPr>
                <a:spLocks noChangeArrowheads="1"/>
              </p:cNvSpPr>
              <p:nvPr/>
            </p:nvSpPr>
            <p:spPr bwMode="auto">
              <a:xfrm>
                <a:off x="2976" y="2496"/>
                <a:ext cx="912" cy="288"/>
              </a:xfrm>
              <a:prstGeom prst="triangle">
                <a:avLst>
                  <a:gd name="adj" fmla="val 50000"/>
                </a:avLst>
              </a:prstGeom>
              <a:solidFill>
                <a:schemeClr val="accent1"/>
              </a:solidFill>
              <a:ln w="9525">
                <a:solidFill>
                  <a:schemeClr val="tx1"/>
                </a:solidFill>
                <a:miter lim="800000"/>
                <a:headEnd/>
                <a:tailEnd/>
              </a:ln>
            </p:spPr>
            <p:txBody>
              <a:bodyPr wrap="none" anchor="ctr"/>
              <a:lstStyle/>
              <a:p>
                <a:pPr algn="ctr"/>
                <a:endParaRPr lang="en-US"/>
              </a:p>
            </p:txBody>
          </p:sp>
          <p:sp>
            <p:nvSpPr>
              <p:cNvPr id="22543" name="Rectangle 10"/>
              <p:cNvSpPr>
                <a:spLocks noChangeArrowheads="1"/>
              </p:cNvSpPr>
              <p:nvPr/>
            </p:nvSpPr>
            <p:spPr bwMode="auto">
              <a:xfrm>
                <a:off x="3312" y="2928"/>
                <a:ext cx="192" cy="192"/>
              </a:xfrm>
              <a:prstGeom prst="rect">
                <a:avLst/>
              </a:prstGeom>
              <a:solidFill>
                <a:schemeClr val="bg1"/>
              </a:solidFill>
              <a:ln w="9525">
                <a:solidFill>
                  <a:schemeClr val="tx1"/>
                </a:solidFill>
                <a:miter lim="800000"/>
                <a:headEnd/>
                <a:tailEnd/>
              </a:ln>
            </p:spPr>
            <p:txBody>
              <a:bodyPr wrap="none" anchor="ctr"/>
              <a:lstStyle/>
              <a:p>
                <a:pPr algn="ctr"/>
                <a:endParaRPr lang="en-US"/>
              </a:p>
            </p:txBody>
          </p:sp>
        </p:grpSp>
        <p:sp>
          <p:nvSpPr>
            <p:cNvPr id="22539" name="Line 11"/>
            <p:cNvSpPr>
              <a:spLocks noChangeShapeType="1"/>
            </p:cNvSpPr>
            <p:nvPr/>
          </p:nvSpPr>
          <p:spPr bwMode="auto">
            <a:xfrm>
              <a:off x="3408" y="2928"/>
              <a:ext cx="0" cy="192"/>
            </a:xfrm>
            <a:prstGeom prst="line">
              <a:avLst/>
            </a:prstGeom>
            <a:noFill/>
            <a:ln w="9525">
              <a:solidFill>
                <a:schemeClr val="tx1"/>
              </a:solidFill>
              <a:round/>
              <a:headEnd/>
              <a:tailEnd/>
            </a:ln>
          </p:spPr>
          <p:txBody>
            <a:bodyPr/>
            <a:lstStyle/>
            <a:p>
              <a:endParaRPr lang="en-US"/>
            </a:p>
          </p:txBody>
        </p:sp>
        <p:sp>
          <p:nvSpPr>
            <p:cNvPr id="22540" name="Line 12"/>
            <p:cNvSpPr>
              <a:spLocks noChangeShapeType="1"/>
            </p:cNvSpPr>
            <p:nvPr/>
          </p:nvSpPr>
          <p:spPr bwMode="auto">
            <a:xfrm>
              <a:off x="3312" y="3024"/>
              <a:ext cx="192" cy="0"/>
            </a:xfrm>
            <a:prstGeom prst="line">
              <a:avLst/>
            </a:prstGeom>
            <a:noFill/>
            <a:ln w="9525">
              <a:solidFill>
                <a:schemeClr val="tx1"/>
              </a:solidFill>
              <a:round/>
              <a:headEnd/>
              <a:tailEnd/>
            </a:ln>
          </p:spPr>
          <p:txBody>
            <a:bodyPr/>
            <a:lstStyle/>
            <a:p>
              <a:endParaRPr lang="en-US"/>
            </a:p>
          </p:txBody>
        </p:sp>
      </p:grpSp>
      <p:pic>
        <p:nvPicPr>
          <p:cNvPr id="22544" name="Picture 16"/>
          <p:cNvPicPr>
            <a:picLocks noChangeAspect="1" noChangeArrowheads="1"/>
          </p:cNvPicPr>
          <p:nvPr/>
        </p:nvPicPr>
        <p:blipFill>
          <a:blip r:embed="rId5"/>
          <a:srcRect/>
          <a:stretch>
            <a:fillRect/>
          </a:stretch>
        </p:blipFill>
        <p:spPr bwMode="auto">
          <a:xfrm>
            <a:off x="838200" y="1828800"/>
            <a:ext cx="7502237" cy="4343400"/>
          </a:xfrm>
          <a:prstGeom prst="rect">
            <a:avLst/>
          </a:prstGeom>
          <a:noFill/>
          <a:ln w="9525">
            <a:noFill/>
            <a:miter lim="800000"/>
            <a:headEnd/>
            <a:tailEnd/>
          </a:ln>
          <a:effectLst>
            <a:glow rad="228600">
              <a:schemeClr val="accent2">
                <a:satMod val="175000"/>
                <a:alpha val="40000"/>
              </a:schemeClr>
            </a:glow>
          </a:effectLst>
        </p:spPr>
      </p:pic>
      <p:sp>
        <p:nvSpPr>
          <p:cNvPr id="17" name="Rectangle 16"/>
          <p:cNvSpPr/>
          <p:nvPr/>
        </p:nvSpPr>
        <p:spPr>
          <a:xfrm>
            <a:off x="2209800" y="1219200"/>
            <a:ext cx="4647426" cy="584775"/>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32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City of Modesto Permit</a:t>
            </a:r>
            <a:endParaRPr lang="en-US" sz="32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18" name="Rectangle 17"/>
          <p:cNvSpPr/>
          <p:nvPr/>
        </p:nvSpPr>
        <p:spPr bwMode="auto">
          <a:xfrm>
            <a:off x="2133600" y="3581400"/>
            <a:ext cx="6019800" cy="1447800"/>
          </a:xfrm>
          <a:prstGeom prst="rect">
            <a:avLst/>
          </a:prstGeom>
          <a:solidFill>
            <a:srgbClr val="FFFF00">
              <a:alpha val="19000"/>
            </a:srgb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repeatCount="indefinite" accel="50000" decel="50000" fill="hold" grpId="0" nodeType="afterEffect">
                                  <p:stCondLst>
                                    <p:cond delay="0"/>
                                  </p:stCondLst>
                                  <p:childTnLst>
                                    <p:animMotion origin="layout" path="M -3.33333E-6 -3.284E-6 L 0.8375 -3.284E-6 " pathEditMode="relative" rAng="0" ptsTypes="AA">
                                      <p:cBhvr>
                                        <p:cTn id="6" dur="3000" fill="hold"/>
                                        <p:tgtEl>
                                          <p:spTgt spid="34830"/>
                                        </p:tgtEl>
                                        <p:attrNameLst>
                                          <p:attrName>ppt_x</p:attrName>
                                          <p:attrName>ppt_y</p:attrName>
                                        </p:attrNameLst>
                                      </p:cBhvr>
                                      <p:rCtr x="419"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30"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j0433166"/>
          <p:cNvPicPr>
            <a:picLocks noChangeAspect="1" noChangeArrowheads="1"/>
          </p:cNvPicPr>
          <p:nvPr/>
        </p:nvPicPr>
        <p:blipFill>
          <a:blip r:embed="rId3"/>
          <a:srcRect/>
          <a:stretch>
            <a:fillRect/>
          </a:stretch>
        </p:blipFill>
        <p:spPr bwMode="auto">
          <a:xfrm>
            <a:off x="0" y="2895600"/>
            <a:ext cx="9144000" cy="3962400"/>
          </a:xfrm>
          <a:prstGeom prst="rect">
            <a:avLst/>
          </a:prstGeom>
          <a:noFill/>
          <a:ln w="9525">
            <a:noFill/>
            <a:miter lim="800000"/>
            <a:headEnd/>
            <a:tailEnd/>
          </a:ln>
        </p:spPr>
      </p:pic>
      <p:sp>
        <p:nvSpPr>
          <p:cNvPr id="22531" name="Text Box 3"/>
          <p:cNvSpPr txBox="1">
            <a:spLocks noChangeArrowheads="1"/>
          </p:cNvSpPr>
          <p:nvPr/>
        </p:nvSpPr>
        <p:spPr bwMode="auto">
          <a:xfrm>
            <a:off x="304800" y="381000"/>
            <a:ext cx="8534400" cy="701675"/>
          </a:xfrm>
          <a:prstGeom prst="rect">
            <a:avLst/>
          </a:prstGeom>
          <a:noFill/>
          <a:ln w="9525">
            <a:noFill/>
            <a:miter lim="800000"/>
            <a:headEnd/>
            <a:tailEnd/>
          </a:ln>
        </p:spPr>
        <p:txBody>
          <a:bodyPr>
            <a:spAutoFit/>
          </a:bodyPr>
          <a:lstStyle/>
          <a:p>
            <a:pPr marL="682625" indent="-682625" algn="ctr">
              <a:spcBef>
                <a:spcPct val="50000"/>
              </a:spcBef>
            </a:pPr>
            <a:r>
              <a:rPr lang="en-US" sz="4000">
                <a:latin typeface="Arial Rounded MT Bold" pitchFamily="34" charset="0"/>
              </a:rPr>
              <a:t>Hydromodification Goal</a:t>
            </a:r>
          </a:p>
        </p:txBody>
      </p:sp>
      <p:pic>
        <p:nvPicPr>
          <p:cNvPr id="22532" name="Picture 4" descr="Logo Final wo - Copy"/>
          <p:cNvPicPr>
            <a:picLocks noChangeAspect="1" noChangeArrowheads="1"/>
          </p:cNvPicPr>
          <p:nvPr/>
        </p:nvPicPr>
        <p:blipFill>
          <a:blip r:embed="rId4"/>
          <a:srcRect/>
          <a:stretch>
            <a:fillRect/>
          </a:stretch>
        </p:blipFill>
        <p:spPr bwMode="auto">
          <a:xfrm>
            <a:off x="0" y="6019800"/>
            <a:ext cx="2286000" cy="1011238"/>
          </a:xfrm>
          <a:prstGeom prst="rect">
            <a:avLst/>
          </a:prstGeom>
          <a:noFill/>
          <a:ln w="9525">
            <a:noFill/>
            <a:miter lim="800000"/>
            <a:headEnd/>
            <a:tailEnd/>
          </a:ln>
        </p:spPr>
      </p:pic>
      <p:sp>
        <p:nvSpPr>
          <p:cNvPr id="34821" name="Tree"/>
          <p:cNvSpPr>
            <a:spLocks noEditPoints="1" noChangeArrowheads="1"/>
          </p:cNvSpPr>
          <p:nvPr/>
        </p:nvSpPr>
        <p:spPr bwMode="auto">
          <a:xfrm>
            <a:off x="3124200" y="3200400"/>
            <a:ext cx="1219200" cy="2114550"/>
          </a:xfrm>
          <a:custGeom>
            <a:avLst/>
            <a:gdLst>
              <a:gd name="G0" fmla="+- 0 0 0"/>
              <a:gd name="G1" fmla="*/ 18900 1 3"/>
              <a:gd name="G2" fmla="*/ 18900 2 3"/>
              <a:gd name="G3" fmla="+- 18900 0 0"/>
              <a:gd name="T0" fmla="*/ 10800 w 21600"/>
              <a:gd name="T1" fmla="*/ 0 h 21600"/>
              <a:gd name="T2" fmla="*/ 6171 w 21600"/>
              <a:gd name="T3" fmla="*/ 6300 h 21600"/>
              <a:gd name="T4" fmla="*/ 3086 w 21600"/>
              <a:gd name="T5" fmla="*/ 12600 h 21600"/>
              <a:gd name="T6" fmla="*/ 0 w 21600"/>
              <a:gd name="T7" fmla="*/ 18900 h 21600"/>
              <a:gd name="T8" fmla="*/ 15429 w 21600"/>
              <a:gd name="T9" fmla="*/ 6300 h 21600"/>
              <a:gd name="T10" fmla="*/ 18514 w 21600"/>
              <a:gd name="T11" fmla="*/ 12600 h 21600"/>
              <a:gd name="T12" fmla="*/ 21600 w 21600"/>
              <a:gd name="T13" fmla="*/ 18900 h 21600"/>
              <a:gd name="T14" fmla="*/ 17694720 60000 65536"/>
              <a:gd name="T15" fmla="*/ 11796480 60000 65536"/>
              <a:gd name="T16" fmla="*/ 11796480 60000 65536"/>
              <a:gd name="T17" fmla="*/ 11796480 60000 65536"/>
              <a:gd name="T18" fmla="*/ 0 60000 65536"/>
              <a:gd name="T19" fmla="*/ 0 60000 65536"/>
              <a:gd name="T20" fmla="*/ 0 60000 65536"/>
              <a:gd name="T21" fmla="*/ 761 w 21600"/>
              <a:gd name="T22" fmla="*/ 22454 h 21600"/>
              <a:gd name="T23" fmla="*/ 21069 w 21600"/>
              <a:gd name="T24" fmla="*/ 28282 h 216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600" h="21600">
                <a:moveTo>
                  <a:pt x="0" y="18900"/>
                </a:moveTo>
                <a:lnTo>
                  <a:pt x="9257" y="18900"/>
                </a:lnTo>
                <a:lnTo>
                  <a:pt x="9257" y="21600"/>
                </a:lnTo>
                <a:lnTo>
                  <a:pt x="12343" y="21600"/>
                </a:lnTo>
                <a:lnTo>
                  <a:pt x="12343" y="18900"/>
                </a:lnTo>
                <a:lnTo>
                  <a:pt x="21600" y="18900"/>
                </a:lnTo>
                <a:lnTo>
                  <a:pt x="12343" y="12600"/>
                </a:lnTo>
                <a:lnTo>
                  <a:pt x="18514" y="12600"/>
                </a:lnTo>
                <a:lnTo>
                  <a:pt x="12343" y="6300"/>
                </a:lnTo>
                <a:lnTo>
                  <a:pt x="15429" y="6300"/>
                </a:lnTo>
                <a:lnTo>
                  <a:pt x="10800" y="0"/>
                </a:lnTo>
                <a:lnTo>
                  <a:pt x="6171" y="6300"/>
                </a:lnTo>
                <a:lnTo>
                  <a:pt x="9257" y="6300"/>
                </a:lnTo>
                <a:lnTo>
                  <a:pt x="3086" y="12600"/>
                </a:lnTo>
                <a:lnTo>
                  <a:pt x="9257" y="12600"/>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pPr algn="ctr">
              <a:defRPr/>
            </a:pPr>
            <a:endParaRPr lang="en-US"/>
          </a:p>
        </p:txBody>
      </p:sp>
      <p:sp>
        <p:nvSpPr>
          <p:cNvPr id="34830" name="AutoShape 14"/>
          <p:cNvSpPr>
            <a:spLocks noChangeArrowheads="1"/>
          </p:cNvSpPr>
          <p:nvPr/>
        </p:nvSpPr>
        <p:spPr bwMode="auto">
          <a:xfrm>
            <a:off x="228600" y="4648200"/>
            <a:ext cx="1295400" cy="457200"/>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2"/>
          </a:solidFill>
          <a:ln w="9525">
            <a:noFill/>
            <a:miter lim="800000"/>
            <a:headEnd/>
            <a:tailEnd/>
          </a:ln>
        </p:spPr>
        <p:txBody>
          <a:bodyPr wrap="none" anchor="ctr"/>
          <a:lstStyle/>
          <a:p>
            <a:pPr algn="ctr"/>
            <a:endParaRPr lang="en-US"/>
          </a:p>
        </p:txBody>
      </p:sp>
      <p:sp>
        <p:nvSpPr>
          <p:cNvPr id="22535" name="Text Box 15"/>
          <p:cNvSpPr txBox="1">
            <a:spLocks noChangeArrowheads="1"/>
          </p:cNvSpPr>
          <p:nvPr/>
        </p:nvSpPr>
        <p:spPr bwMode="auto">
          <a:xfrm>
            <a:off x="228600" y="2895600"/>
            <a:ext cx="2743200" cy="366713"/>
          </a:xfrm>
          <a:prstGeom prst="rect">
            <a:avLst/>
          </a:prstGeom>
          <a:noFill/>
          <a:ln w="9525">
            <a:noFill/>
            <a:miter lim="800000"/>
            <a:headEnd/>
            <a:tailEnd/>
          </a:ln>
        </p:spPr>
        <p:txBody>
          <a:bodyPr>
            <a:spAutoFit/>
          </a:bodyPr>
          <a:lstStyle/>
          <a:p>
            <a:pPr>
              <a:spcBef>
                <a:spcPct val="50000"/>
              </a:spcBef>
            </a:pPr>
            <a:endParaRPr lang="en-US"/>
          </a:p>
        </p:txBody>
      </p:sp>
      <p:grpSp>
        <p:nvGrpSpPr>
          <p:cNvPr id="2" name="Group 6"/>
          <p:cNvGrpSpPr>
            <a:grpSpLocks/>
          </p:cNvGrpSpPr>
          <p:nvPr/>
        </p:nvGrpSpPr>
        <p:grpSpPr bwMode="auto">
          <a:xfrm>
            <a:off x="4572000" y="3962400"/>
            <a:ext cx="1447800" cy="1295400"/>
            <a:chOff x="2976" y="2496"/>
            <a:chExt cx="912" cy="816"/>
          </a:xfrm>
        </p:grpSpPr>
        <p:grpSp>
          <p:nvGrpSpPr>
            <p:cNvPr id="3" name="Group 7"/>
            <p:cNvGrpSpPr>
              <a:grpSpLocks/>
            </p:cNvGrpSpPr>
            <p:nvPr/>
          </p:nvGrpSpPr>
          <p:grpSpPr bwMode="auto">
            <a:xfrm>
              <a:off x="2976" y="2496"/>
              <a:ext cx="912" cy="816"/>
              <a:chOff x="2976" y="2496"/>
              <a:chExt cx="912" cy="816"/>
            </a:xfrm>
          </p:grpSpPr>
          <p:sp>
            <p:nvSpPr>
              <p:cNvPr id="22541" name="Rectangle 8"/>
              <p:cNvSpPr>
                <a:spLocks noChangeArrowheads="1"/>
              </p:cNvSpPr>
              <p:nvPr/>
            </p:nvSpPr>
            <p:spPr bwMode="auto">
              <a:xfrm>
                <a:off x="3072" y="2784"/>
                <a:ext cx="720" cy="528"/>
              </a:xfrm>
              <a:prstGeom prst="rect">
                <a:avLst/>
              </a:prstGeom>
              <a:solidFill>
                <a:schemeClr val="accent1"/>
              </a:solidFill>
              <a:ln w="9525">
                <a:solidFill>
                  <a:schemeClr val="tx1"/>
                </a:solidFill>
                <a:miter lim="800000"/>
                <a:headEnd/>
                <a:tailEnd/>
              </a:ln>
            </p:spPr>
            <p:txBody>
              <a:bodyPr wrap="none" anchor="ctr"/>
              <a:lstStyle/>
              <a:p>
                <a:pPr algn="ctr"/>
                <a:endParaRPr lang="en-US"/>
              </a:p>
            </p:txBody>
          </p:sp>
          <p:sp>
            <p:nvSpPr>
              <p:cNvPr id="22542" name="AutoShape 9"/>
              <p:cNvSpPr>
                <a:spLocks noChangeArrowheads="1"/>
              </p:cNvSpPr>
              <p:nvPr/>
            </p:nvSpPr>
            <p:spPr bwMode="auto">
              <a:xfrm>
                <a:off x="2976" y="2496"/>
                <a:ext cx="912" cy="288"/>
              </a:xfrm>
              <a:prstGeom prst="triangle">
                <a:avLst>
                  <a:gd name="adj" fmla="val 50000"/>
                </a:avLst>
              </a:prstGeom>
              <a:solidFill>
                <a:schemeClr val="accent1"/>
              </a:solidFill>
              <a:ln w="9525">
                <a:solidFill>
                  <a:schemeClr val="tx1"/>
                </a:solidFill>
                <a:miter lim="800000"/>
                <a:headEnd/>
                <a:tailEnd/>
              </a:ln>
            </p:spPr>
            <p:txBody>
              <a:bodyPr wrap="none" anchor="ctr"/>
              <a:lstStyle/>
              <a:p>
                <a:pPr algn="ctr"/>
                <a:endParaRPr lang="en-US"/>
              </a:p>
            </p:txBody>
          </p:sp>
          <p:sp>
            <p:nvSpPr>
              <p:cNvPr id="22543" name="Rectangle 10"/>
              <p:cNvSpPr>
                <a:spLocks noChangeArrowheads="1"/>
              </p:cNvSpPr>
              <p:nvPr/>
            </p:nvSpPr>
            <p:spPr bwMode="auto">
              <a:xfrm>
                <a:off x="3312" y="2928"/>
                <a:ext cx="192" cy="192"/>
              </a:xfrm>
              <a:prstGeom prst="rect">
                <a:avLst/>
              </a:prstGeom>
              <a:solidFill>
                <a:schemeClr val="bg1"/>
              </a:solidFill>
              <a:ln w="9525">
                <a:solidFill>
                  <a:schemeClr val="tx1"/>
                </a:solidFill>
                <a:miter lim="800000"/>
                <a:headEnd/>
                <a:tailEnd/>
              </a:ln>
            </p:spPr>
            <p:txBody>
              <a:bodyPr wrap="none" anchor="ctr"/>
              <a:lstStyle/>
              <a:p>
                <a:pPr algn="ctr"/>
                <a:endParaRPr lang="en-US"/>
              </a:p>
            </p:txBody>
          </p:sp>
        </p:grpSp>
        <p:sp>
          <p:nvSpPr>
            <p:cNvPr id="22539" name="Line 11"/>
            <p:cNvSpPr>
              <a:spLocks noChangeShapeType="1"/>
            </p:cNvSpPr>
            <p:nvPr/>
          </p:nvSpPr>
          <p:spPr bwMode="auto">
            <a:xfrm>
              <a:off x="3408" y="2928"/>
              <a:ext cx="0" cy="192"/>
            </a:xfrm>
            <a:prstGeom prst="line">
              <a:avLst/>
            </a:prstGeom>
            <a:noFill/>
            <a:ln w="9525">
              <a:solidFill>
                <a:schemeClr val="tx1"/>
              </a:solidFill>
              <a:round/>
              <a:headEnd/>
              <a:tailEnd/>
            </a:ln>
          </p:spPr>
          <p:txBody>
            <a:bodyPr/>
            <a:lstStyle/>
            <a:p>
              <a:endParaRPr lang="en-US"/>
            </a:p>
          </p:txBody>
        </p:sp>
        <p:sp>
          <p:nvSpPr>
            <p:cNvPr id="22540" name="Line 12"/>
            <p:cNvSpPr>
              <a:spLocks noChangeShapeType="1"/>
            </p:cNvSpPr>
            <p:nvPr/>
          </p:nvSpPr>
          <p:spPr bwMode="auto">
            <a:xfrm>
              <a:off x="3312" y="3024"/>
              <a:ext cx="192" cy="0"/>
            </a:xfrm>
            <a:prstGeom prst="line">
              <a:avLst/>
            </a:prstGeom>
            <a:noFill/>
            <a:ln w="9525">
              <a:solidFill>
                <a:schemeClr val="tx1"/>
              </a:solidFill>
              <a:round/>
              <a:headEnd/>
              <a:tailEnd/>
            </a:ln>
          </p:spPr>
          <p:txBody>
            <a:bodyPr/>
            <a:lstStyle/>
            <a:p>
              <a:endParaRPr lang="en-US"/>
            </a:p>
          </p:txBody>
        </p:sp>
      </p:grpSp>
      <p:sp>
        <p:nvSpPr>
          <p:cNvPr id="17" name="Rectangle 16"/>
          <p:cNvSpPr/>
          <p:nvPr/>
        </p:nvSpPr>
        <p:spPr>
          <a:xfrm>
            <a:off x="2209800" y="1219200"/>
            <a:ext cx="4647426" cy="584775"/>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32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City of Modesto Permit</a:t>
            </a:r>
            <a:endParaRPr lang="en-US" sz="32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pic>
        <p:nvPicPr>
          <p:cNvPr id="81922" name="Picture 2"/>
          <p:cNvPicPr>
            <a:picLocks noChangeAspect="1" noChangeArrowheads="1"/>
          </p:cNvPicPr>
          <p:nvPr/>
        </p:nvPicPr>
        <p:blipFill>
          <a:blip r:embed="rId5"/>
          <a:srcRect/>
          <a:stretch>
            <a:fillRect/>
          </a:stretch>
        </p:blipFill>
        <p:spPr bwMode="auto">
          <a:xfrm>
            <a:off x="381000" y="1828800"/>
            <a:ext cx="8501743" cy="3352800"/>
          </a:xfrm>
          <a:prstGeom prst="rect">
            <a:avLst/>
          </a:prstGeom>
          <a:noFill/>
          <a:ln w="9525">
            <a:noFill/>
            <a:miter lim="800000"/>
            <a:headEnd/>
            <a:tailEnd/>
          </a:ln>
          <a:effectLst>
            <a:glow rad="228600">
              <a:schemeClr val="accent2">
                <a:satMod val="175000"/>
                <a:alpha val="40000"/>
              </a:schemeClr>
            </a:glo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repeatCount="indefinite" accel="50000" decel="50000" fill="hold" grpId="0" nodeType="afterEffect">
                                  <p:stCondLst>
                                    <p:cond delay="0"/>
                                  </p:stCondLst>
                                  <p:childTnLst>
                                    <p:animMotion origin="layout" path="M -3.33333E-6 -3.284E-6 L 0.8375 -3.284E-6 " pathEditMode="relative" rAng="0" ptsTypes="AA">
                                      <p:cBhvr>
                                        <p:cTn id="6" dur="3000" fill="hold"/>
                                        <p:tgtEl>
                                          <p:spTgt spid="34830"/>
                                        </p:tgtEl>
                                        <p:attrNameLst>
                                          <p:attrName>ppt_x</p:attrName>
                                          <p:attrName>ppt_y</p:attrName>
                                        </p:attrNameLst>
                                      </p:cBhvr>
                                      <p:rCtr x="419"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3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j0433166"/>
          <p:cNvPicPr>
            <a:picLocks noChangeAspect="1" noChangeArrowheads="1"/>
          </p:cNvPicPr>
          <p:nvPr/>
        </p:nvPicPr>
        <p:blipFill>
          <a:blip r:embed="rId3"/>
          <a:srcRect/>
          <a:stretch>
            <a:fillRect/>
          </a:stretch>
        </p:blipFill>
        <p:spPr bwMode="auto">
          <a:xfrm>
            <a:off x="0" y="2895600"/>
            <a:ext cx="9144000" cy="3962400"/>
          </a:xfrm>
          <a:prstGeom prst="rect">
            <a:avLst/>
          </a:prstGeom>
          <a:noFill/>
          <a:ln w="9525">
            <a:noFill/>
            <a:miter lim="800000"/>
            <a:headEnd/>
            <a:tailEnd/>
          </a:ln>
        </p:spPr>
      </p:pic>
      <p:sp>
        <p:nvSpPr>
          <p:cNvPr id="22531" name="Text Box 3"/>
          <p:cNvSpPr txBox="1">
            <a:spLocks noChangeArrowheads="1"/>
          </p:cNvSpPr>
          <p:nvPr/>
        </p:nvSpPr>
        <p:spPr bwMode="auto">
          <a:xfrm>
            <a:off x="304800" y="381000"/>
            <a:ext cx="8534400" cy="701675"/>
          </a:xfrm>
          <a:prstGeom prst="rect">
            <a:avLst/>
          </a:prstGeom>
          <a:noFill/>
          <a:ln w="9525">
            <a:noFill/>
            <a:miter lim="800000"/>
            <a:headEnd/>
            <a:tailEnd/>
          </a:ln>
        </p:spPr>
        <p:txBody>
          <a:bodyPr>
            <a:spAutoFit/>
          </a:bodyPr>
          <a:lstStyle/>
          <a:p>
            <a:pPr marL="682625" indent="-682625" algn="ctr">
              <a:spcBef>
                <a:spcPct val="50000"/>
              </a:spcBef>
            </a:pPr>
            <a:r>
              <a:rPr lang="en-US" sz="4000">
                <a:latin typeface="Arial Rounded MT Bold" pitchFamily="34" charset="0"/>
              </a:rPr>
              <a:t>Hydromodification Goal</a:t>
            </a:r>
          </a:p>
        </p:txBody>
      </p:sp>
      <p:pic>
        <p:nvPicPr>
          <p:cNvPr id="22532" name="Picture 4" descr="Logo Final wo - Copy"/>
          <p:cNvPicPr>
            <a:picLocks noChangeAspect="1" noChangeArrowheads="1"/>
          </p:cNvPicPr>
          <p:nvPr/>
        </p:nvPicPr>
        <p:blipFill>
          <a:blip r:embed="rId4"/>
          <a:srcRect/>
          <a:stretch>
            <a:fillRect/>
          </a:stretch>
        </p:blipFill>
        <p:spPr bwMode="auto">
          <a:xfrm>
            <a:off x="0" y="6019800"/>
            <a:ext cx="2286000" cy="1011238"/>
          </a:xfrm>
          <a:prstGeom prst="rect">
            <a:avLst/>
          </a:prstGeom>
          <a:noFill/>
          <a:ln w="9525">
            <a:noFill/>
            <a:miter lim="800000"/>
            <a:headEnd/>
            <a:tailEnd/>
          </a:ln>
        </p:spPr>
      </p:pic>
      <p:sp>
        <p:nvSpPr>
          <p:cNvPr id="34821" name="Tree"/>
          <p:cNvSpPr>
            <a:spLocks noEditPoints="1" noChangeArrowheads="1"/>
          </p:cNvSpPr>
          <p:nvPr/>
        </p:nvSpPr>
        <p:spPr bwMode="auto">
          <a:xfrm>
            <a:off x="3124200" y="3200400"/>
            <a:ext cx="1219200" cy="2114550"/>
          </a:xfrm>
          <a:custGeom>
            <a:avLst/>
            <a:gdLst>
              <a:gd name="G0" fmla="+- 0 0 0"/>
              <a:gd name="G1" fmla="*/ 18900 1 3"/>
              <a:gd name="G2" fmla="*/ 18900 2 3"/>
              <a:gd name="G3" fmla="+- 18900 0 0"/>
              <a:gd name="T0" fmla="*/ 10800 w 21600"/>
              <a:gd name="T1" fmla="*/ 0 h 21600"/>
              <a:gd name="T2" fmla="*/ 6171 w 21600"/>
              <a:gd name="T3" fmla="*/ 6300 h 21600"/>
              <a:gd name="T4" fmla="*/ 3086 w 21600"/>
              <a:gd name="T5" fmla="*/ 12600 h 21600"/>
              <a:gd name="T6" fmla="*/ 0 w 21600"/>
              <a:gd name="T7" fmla="*/ 18900 h 21600"/>
              <a:gd name="T8" fmla="*/ 15429 w 21600"/>
              <a:gd name="T9" fmla="*/ 6300 h 21600"/>
              <a:gd name="T10" fmla="*/ 18514 w 21600"/>
              <a:gd name="T11" fmla="*/ 12600 h 21600"/>
              <a:gd name="T12" fmla="*/ 21600 w 21600"/>
              <a:gd name="T13" fmla="*/ 18900 h 21600"/>
              <a:gd name="T14" fmla="*/ 17694720 60000 65536"/>
              <a:gd name="T15" fmla="*/ 11796480 60000 65536"/>
              <a:gd name="T16" fmla="*/ 11796480 60000 65536"/>
              <a:gd name="T17" fmla="*/ 11796480 60000 65536"/>
              <a:gd name="T18" fmla="*/ 0 60000 65536"/>
              <a:gd name="T19" fmla="*/ 0 60000 65536"/>
              <a:gd name="T20" fmla="*/ 0 60000 65536"/>
              <a:gd name="T21" fmla="*/ 761 w 21600"/>
              <a:gd name="T22" fmla="*/ 22454 h 21600"/>
              <a:gd name="T23" fmla="*/ 21069 w 21600"/>
              <a:gd name="T24" fmla="*/ 28282 h 216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600" h="21600">
                <a:moveTo>
                  <a:pt x="0" y="18900"/>
                </a:moveTo>
                <a:lnTo>
                  <a:pt x="9257" y="18900"/>
                </a:lnTo>
                <a:lnTo>
                  <a:pt x="9257" y="21600"/>
                </a:lnTo>
                <a:lnTo>
                  <a:pt x="12343" y="21600"/>
                </a:lnTo>
                <a:lnTo>
                  <a:pt x="12343" y="18900"/>
                </a:lnTo>
                <a:lnTo>
                  <a:pt x="21600" y="18900"/>
                </a:lnTo>
                <a:lnTo>
                  <a:pt x="12343" y="12600"/>
                </a:lnTo>
                <a:lnTo>
                  <a:pt x="18514" y="12600"/>
                </a:lnTo>
                <a:lnTo>
                  <a:pt x="12343" y="6300"/>
                </a:lnTo>
                <a:lnTo>
                  <a:pt x="15429" y="6300"/>
                </a:lnTo>
                <a:lnTo>
                  <a:pt x="10800" y="0"/>
                </a:lnTo>
                <a:lnTo>
                  <a:pt x="6171" y="6300"/>
                </a:lnTo>
                <a:lnTo>
                  <a:pt x="9257" y="6300"/>
                </a:lnTo>
                <a:lnTo>
                  <a:pt x="3086" y="12600"/>
                </a:lnTo>
                <a:lnTo>
                  <a:pt x="9257" y="12600"/>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pPr algn="ctr">
              <a:defRPr/>
            </a:pPr>
            <a:endParaRPr lang="en-US"/>
          </a:p>
        </p:txBody>
      </p:sp>
      <p:sp>
        <p:nvSpPr>
          <p:cNvPr id="34830" name="AutoShape 14"/>
          <p:cNvSpPr>
            <a:spLocks noChangeArrowheads="1"/>
          </p:cNvSpPr>
          <p:nvPr/>
        </p:nvSpPr>
        <p:spPr bwMode="auto">
          <a:xfrm>
            <a:off x="228600" y="4648200"/>
            <a:ext cx="1295400" cy="457200"/>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2"/>
          </a:solidFill>
          <a:ln w="9525">
            <a:noFill/>
            <a:miter lim="800000"/>
            <a:headEnd/>
            <a:tailEnd/>
          </a:ln>
        </p:spPr>
        <p:txBody>
          <a:bodyPr wrap="none" anchor="ctr"/>
          <a:lstStyle/>
          <a:p>
            <a:pPr algn="ctr"/>
            <a:endParaRPr lang="en-US"/>
          </a:p>
        </p:txBody>
      </p:sp>
      <p:sp>
        <p:nvSpPr>
          <p:cNvPr id="22535" name="Text Box 15"/>
          <p:cNvSpPr txBox="1">
            <a:spLocks noChangeArrowheads="1"/>
          </p:cNvSpPr>
          <p:nvPr/>
        </p:nvSpPr>
        <p:spPr bwMode="auto">
          <a:xfrm>
            <a:off x="228600" y="2895600"/>
            <a:ext cx="2743200" cy="366713"/>
          </a:xfrm>
          <a:prstGeom prst="rect">
            <a:avLst/>
          </a:prstGeom>
          <a:noFill/>
          <a:ln w="9525">
            <a:noFill/>
            <a:miter lim="800000"/>
            <a:headEnd/>
            <a:tailEnd/>
          </a:ln>
        </p:spPr>
        <p:txBody>
          <a:bodyPr>
            <a:spAutoFit/>
          </a:bodyPr>
          <a:lstStyle/>
          <a:p>
            <a:pPr>
              <a:spcBef>
                <a:spcPct val="50000"/>
              </a:spcBef>
            </a:pPr>
            <a:endParaRPr lang="en-US"/>
          </a:p>
        </p:txBody>
      </p:sp>
      <p:grpSp>
        <p:nvGrpSpPr>
          <p:cNvPr id="2" name="Group 6"/>
          <p:cNvGrpSpPr>
            <a:grpSpLocks/>
          </p:cNvGrpSpPr>
          <p:nvPr/>
        </p:nvGrpSpPr>
        <p:grpSpPr bwMode="auto">
          <a:xfrm>
            <a:off x="4572000" y="3962400"/>
            <a:ext cx="1447800" cy="1295400"/>
            <a:chOff x="2976" y="2496"/>
            <a:chExt cx="912" cy="816"/>
          </a:xfrm>
        </p:grpSpPr>
        <p:grpSp>
          <p:nvGrpSpPr>
            <p:cNvPr id="3" name="Group 7"/>
            <p:cNvGrpSpPr>
              <a:grpSpLocks/>
            </p:cNvGrpSpPr>
            <p:nvPr/>
          </p:nvGrpSpPr>
          <p:grpSpPr bwMode="auto">
            <a:xfrm>
              <a:off x="2976" y="2496"/>
              <a:ext cx="912" cy="816"/>
              <a:chOff x="2976" y="2496"/>
              <a:chExt cx="912" cy="816"/>
            </a:xfrm>
          </p:grpSpPr>
          <p:sp>
            <p:nvSpPr>
              <p:cNvPr id="22541" name="Rectangle 8"/>
              <p:cNvSpPr>
                <a:spLocks noChangeArrowheads="1"/>
              </p:cNvSpPr>
              <p:nvPr/>
            </p:nvSpPr>
            <p:spPr bwMode="auto">
              <a:xfrm>
                <a:off x="3072" y="2784"/>
                <a:ext cx="720" cy="528"/>
              </a:xfrm>
              <a:prstGeom prst="rect">
                <a:avLst/>
              </a:prstGeom>
              <a:solidFill>
                <a:schemeClr val="accent1"/>
              </a:solidFill>
              <a:ln w="9525">
                <a:solidFill>
                  <a:schemeClr val="tx1"/>
                </a:solidFill>
                <a:miter lim="800000"/>
                <a:headEnd/>
                <a:tailEnd/>
              </a:ln>
            </p:spPr>
            <p:txBody>
              <a:bodyPr wrap="none" anchor="ctr"/>
              <a:lstStyle/>
              <a:p>
                <a:pPr algn="ctr"/>
                <a:endParaRPr lang="en-US"/>
              </a:p>
            </p:txBody>
          </p:sp>
          <p:sp>
            <p:nvSpPr>
              <p:cNvPr id="22542" name="AutoShape 9"/>
              <p:cNvSpPr>
                <a:spLocks noChangeArrowheads="1"/>
              </p:cNvSpPr>
              <p:nvPr/>
            </p:nvSpPr>
            <p:spPr bwMode="auto">
              <a:xfrm>
                <a:off x="2976" y="2496"/>
                <a:ext cx="912" cy="288"/>
              </a:xfrm>
              <a:prstGeom prst="triangle">
                <a:avLst>
                  <a:gd name="adj" fmla="val 50000"/>
                </a:avLst>
              </a:prstGeom>
              <a:solidFill>
                <a:schemeClr val="accent1"/>
              </a:solidFill>
              <a:ln w="9525">
                <a:solidFill>
                  <a:schemeClr val="tx1"/>
                </a:solidFill>
                <a:miter lim="800000"/>
                <a:headEnd/>
                <a:tailEnd/>
              </a:ln>
            </p:spPr>
            <p:txBody>
              <a:bodyPr wrap="none" anchor="ctr"/>
              <a:lstStyle/>
              <a:p>
                <a:pPr algn="ctr"/>
                <a:endParaRPr lang="en-US"/>
              </a:p>
            </p:txBody>
          </p:sp>
          <p:sp>
            <p:nvSpPr>
              <p:cNvPr id="22543" name="Rectangle 10"/>
              <p:cNvSpPr>
                <a:spLocks noChangeArrowheads="1"/>
              </p:cNvSpPr>
              <p:nvPr/>
            </p:nvSpPr>
            <p:spPr bwMode="auto">
              <a:xfrm>
                <a:off x="3312" y="2928"/>
                <a:ext cx="192" cy="192"/>
              </a:xfrm>
              <a:prstGeom prst="rect">
                <a:avLst/>
              </a:prstGeom>
              <a:solidFill>
                <a:schemeClr val="bg1"/>
              </a:solidFill>
              <a:ln w="9525">
                <a:solidFill>
                  <a:schemeClr val="tx1"/>
                </a:solidFill>
                <a:miter lim="800000"/>
                <a:headEnd/>
                <a:tailEnd/>
              </a:ln>
            </p:spPr>
            <p:txBody>
              <a:bodyPr wrap="none" anchor="ctr"/>
              <a:lstStyle/>
              <a:p>
                <a:pPr algn="ctr"/>
                <a:endParaRPr lang="en-US"/>
              </a:p>
            </p:txBody>
          </p:sp>
        </p:grpSp>
        <p:sp>
          <p:nvSpPr>
            <p:cNvPr id="22539" name="Line 11"/>
            <p:cNvSpPr>
              <a:spLocks noChangeShapeType="1"/>
            </p:cNvSpPr>
            <p:nvPr/>
          </p:nvSpPr>
          <p:spPr bwMode="auto">
            <a:xfrm>
              <a:off x="3408" y="2928"/>
              <a:ext cx="0" cy="192"/>
            </a:xfrm>
            <a:prstGeom prst="line">
              <a:avLst/>
            </a:prstGeom>
            <a:noFill/>
            <a:ln w="9525">
              <a:solidFill>
                <a:schemeClr val="tx1"/>
              </a:solidFill>
              <a:round/>
              <a:headEnd/>
              <a:tailEnd/>
            </a:ln>
          </p:spPr>
          <p:txBody>
            <a:bodyPr/>
            <a:lstStyle/>
            <a:p>
              <a:endParaRPr lang="en-US"/>
            </a:p>
          </p:txBody>
        </p:sp>
        <p:sp>
          <p:nvSpPr>
            <p:cNvPr id="22540" name="Line 12"/>
            <p:cNvSpPr>
              <a:spLocks noChangeShapeType="1"/>
            </p:cNvSpPr>
            <p:nvPr/>
          </p:nvSpPr>
          <p:spPr bwMode="auto">
            <a:xfrm>
              <a:off x="3312" y="3024"/>
              <a:ext cx="192" cy="0"/>
            </a:xfrm>
            <a:prstGeom prst="line">
              <a:avLst/>
            </a:prstGeom>
            <a:noFill/>
            <a:ln w="9525">
              <a:solidFill>
                <a:schemeClr val="tx1"/>
              </a:solidFill>
              <a:round/>
              <a:headEnd/>
              <a:tailEnd/>
            </a:ln>
          </p:spPr>
          <p:txBody>
            <a:bodyPr/>
            <a:lstStyle/>
            <a:p>
              <a:endParaRPr lang="en-US"/>
            </a:p>
          </p:txBody>
        </p:sp>
      </p:grpSp>
      <p:sp>
        <p:nvSpPr>
          <p:cNvPr id="17" name="Rectangle 16"/>
          <p:cNvSpPr/>
          <p:nvPr/>
        </p:nvSpPr>
        <p:spPr>
          <a:xfrm>
            <a:off x="2209800" y="1219200"/>
            <a:ext cx="4647426" cy="584775"/>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32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City of Modesto Permit</a:t>
            </a:r>
            <a:endParaRPr lang="en-US" sz="32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pic>
        <p:nvPicPr>
          <p:cNvPr id="82946" name="Picture 2"/>
          <p:cNvPicPr>
            <a:picLocks noChangeAspect="1" noChangeArrowheads="1"/>
          </p:cNvPicPr>
          <p:nvPr/>
        </p:nvPicPr>
        <p:blipFill>
          <a:blip r:embed="rId5"/>
          <a:srcRect/>
          <a:stretch>
            <a:fillRect/>
          </a:stretch>
        </p:blipFill>
        <p:spPr bwMode="auto">
          <a:xfrm>
            <a:off x="228600" y="1752600"/>
            <a:ext cx="8632031" cy="3587338"/>
          </a:xfrm>
          <a:prstGeom prst="rect">
            <a:avLst/>
          </a:prstGeom>
          <a:noFill/>
          <a:ln w="9525">
            <a:noFill/>
            <a:miter lim="800000"/>
            <a:headEnd/>
            <a:tailEnd/>
          </a:ln>
          <a:effectLst>
            <a:glow rad="228600">
              <a:schemeClr val="accent2">
                <a:satMod val="175000"/>
                <a:alpha val="40000"/>
              </a:schemeClr>
            </a:glow>
          </a:effectLst>
        </p:spPr>
      </p:pic>
      <p:sp>
        <p:nvSpPr>
          <p:cNvPr id="18" name="Rectangle 17"/>
          <p:cNvSpPr/>
          <p:nvPr/>
        </p:nvSpPr>
        <p:spPr bwMode="auto">
          <a:xfrm>
            <a:off x="1219200" y="3276600"/>
            <a:ext cx="7391400" cy="1447800"/>
          </a:xfrm>
          <a:prstGeom prst="rect">
            <a:avLst/>
          </a:prstGeom>
          <a:solidFill>
            <a:srgbClr val="FFFF00">
              <a:alpha val="19000"/>
            </a:srgb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repeatCount="indefinite" accel="50000" decel="50000" fill="hold" grpId="0" nodeType="afterEffect">
                                  <p:stCondLst>
                                    <p:cond delay="0"/>
                                  </p:stCondLst>
                                  <p:childTnLst>
                                    <p:animMotion origin="layout" path="M -3.33333E-6 -3.284E-6 L 0.8375 -3.284E-6 " pathEditMode="relative" rAng="0" ptsTypes="AA">
                                      <p:cBhvr>
                                        <p:cTn id="6" dur="3000" fill="hold"/>
                                        <p:tgtEl>
                                          <p:spTgt spid="34830"/>
                                        </p:tgtEl>
                                        <p:attrNameLst>
                                          <p:attrName>ppt_x</p:attrName>
                                          <p:attrName>ppt_y</p:attrName>
                                        </p:attrNameLst>
                                      </p:cBhvr>
                                      <p:rCtr x="419"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30"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j0433166"/>
          <p:cNvPicPr>
            <a:picLocks noChangeAspect="1" noChangeArrowheads="1"/>
          </p:cNvPicPr>
          <p:nvPr/>
        </p:nvPicPr>
        <p:blipFill>
          <a:blip r:embed="rId3"/>
          <a:srcRect/>
          <a:stretch>
            <a:fillRect/>
          </a:stretch>
        </p:blipFill>
        <p:spPr bwMode="auto">
          <a:xfrm>
            <a:off x="0" y="2895600"/>
            <a:ext cx="9144000" cy="3962400"/>
          </a:xfrm>
          <a:prstGeom prst="rect">
            <a:avLst/>
          </a:prstGeom>
          <a:noFill/>
          <a:ln w="9525">
            <a:noFill/>
            <a:miter lim="800000"/>
            <a:headEnd/>
            <a:tailEnd/>
          </a:ln>
        </p:spPr>
      </p:pic>
      <p:sp>
        <p:nvSpPr>
          <p:cNvPr id="22531" name="Text Box 3"/>
          <p:cNvSpPr txBox="1">
            <a:spLocks noChangeArrowheads="1"/>
          </p:cNvSpPr>
          <p:nvPr/>
        </p:nvSpPr>
        <p:spPr bwMode="auto">
          <a:xfrm>
            <a:off x="304800" y="381000"/>
            <a:ext cx="8534400" cy="701675"/>
          </a:xfrm>
          <a:prstGeom prst="rect">
            <a:avLst/>
          </a:prstGeom>
          <a:noFill/>
          <a:ln w="9525">
            <a:noFill/>
            <a:miter lim="800000"/>
            <a:headEnd/>
            <a:tailEnd/>
          </a:ln>
        </p:spPr>
        <p:txBody>
          <a:bodyPr>
            <a:spAutoFit/>
          </a:bodyPr>
          <a:lstStyle/>
          <a:p>
            <a:pPr marL="682625" indent="-682625" algn="ctr">
              <a:spcBef>
                <a:spcPct val="50000"/>
              </a:spcBef>
            </a:pPr>
            <a:r>
              <a:rPr lang="en-US" sz="4000">
                <a:latin typeface="Arial Rounded MT Bold" pitchFamily="34" charset="0"/>
              </a:rPr>
              <a:t>Hydromodification Goal</a:t>
            </a:r>
          </a:p>
        </p:txBody>
      </p:sp>
      <p:pic>
        <p:nvPicPr>
          <p:cNvPr id="22532" name="Picture 4" descr="Logo Final wo - Copy"/>
          <p:cNvPicPr>
            <a:picLocks noChangeAspect="1" noChangeArrowheads="1"/>
          </p:cNvPicPr>
          <p:nvPr/>
        </p:nvPicPr>
        <p:blipFill>
          <a:blip r:embed="rId4"/>
          <a:srcRect/>
          <a:stretch>
            <a:fillRect/>
          </a:stretch>
        </p:blipFill>
        <p:spPr bwMode="auto">
          <a:xfrm>
            <a:off x="0" y="6019800"/>
            <a:ext cx="2286000" cy="1011238"/>
          </a:xfrm>
          <a:prstGeom prst="rect">
            <a:avLst/>
          </a:prstGeom>
          <a:noFill/>
          <a:ln w="9525">
            <a:noFill/>
            <a:miter lim="800000"/>
            <a:headEnd/>
            <a:tailEnd/>
          </a:ln>
        </p:spPr>
      </p:pic>
      <p:sp>
        <p:nvSpPr>
          <p:cNvPr id="34821" name="Tree"/>
          <p:cNvSpPr>
            <a:spLocks noEditPoints="1" noChangeArrowheads="1"/>
          </p:cNvSpPr>
          <p:nvPr/>
        </p:nvSpPr>
        <p:spPr bwMode="auto">
          <a:xfrm>
            <a:off x="3124200" y="3200400"/>
            <a:ext cx="1219200" cy="2114550"/>
          </a:xfrm>
          <a:custGeom>
            <a:avLst/>
            <a:gdLst>
              <a:gd name="G0" fmla="+- 0 0 0"/>
              <a:gd name="G1" fmla="*/ 18900 1 3"/>
              <a:gd name="G2" fmla="*/ 18900 2 3"/>
              <a:gd name="G3" fmla="+- 18900 0 0"/>
              <a:gd name="T0" fmla="*/ 10800 w 21600"/>
              <a:gd name="T1" fmla="*/ 0 h 21600"/>
              <a:gd name="T2" fmla="*/ 6171 w 21600"/>
              <a:gd name="T3" fmla="*/ 6300 h 21600"/>
              <a:gd name="T4" fmla="*/ 3086 w 21600"/>
              <a:gd name="T5" fmla="*/ 12600 h 21600"/>
              <a:gd name="T6" fmla="*/ 0 w 21600"/>
              <a:gd name="T7" fmla="*/ 18900 h 21600"/>
              <a:gd name="T8" fmla="*/ 15429 w 21600"/>
              <a:gd name="T9" fmla="*/ 6300 h 21600"/>
              <a:gd name="T10" fmla="*/ 18514 w 21600"/>
              <a:gd name="T11" fmla="*/ 12600 h 21600"/>
              <a:gd name="T12" fmla="*/ 21600 w 21600"/>
              <a:gd name="T13" fmla="*/ 18900 h 21600"/>
              <a:gd name="T14" fmla="*/ 17694720 60000 65536"/>
              <a:gd name="T15" fmla="*/ 11796480 60000 65536"/>
              <a:gd name="T16" fmla="*/ 11796480 60000 65536"/>
              <a:gd name="T17" fmla="*/ 11796480 60000 65536"/>
              <a:gd name="T18" fmla="*/ 0 60000 65536"/>
              <a:gd name="T19" fmla="*/ 0 60000 65536"/>
              <a:gd name="T20" fmla="*/ 0 60000 65536"/>
              <a:gd name="T21" fmla="*/ 761 w 21600"/>
              <a:gd name="T22" fmla="*/ 22454 h 21600"/>
              <a:gd name="T23" fmla="*/ 21069 w 21600"/>
              <a:gd name="T24" fmla="*/ 28282 h 216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600" h="21600">
                <a:moveTo>
                  <a:pt x="0" y="18900"/>
                </a:moveTo>
                <a:lnTo>
                  <a:pt x="9257" y="18900"/>
                </a:lnTo>
                <a:lnTo>
                  <a:pt x="9257" y="21600"/>
                </a:lnTo>
                <a:lnTo>
                  <a:pt x="12343" y="21600"/>
                </a:lnTo>
                <a:lnTo>
                  <a:pt x="12343" y="18900"/>
                </a:lnTo>
                <a:lnTo>
                  <a:pt x="21600" y="18900"/>
                </a:lnTo>
                <a:lnTo>
                  <a:pt x="12343" y="12600"/>
                </a:lnTo>
                <a:lnTo>
                  <a:pt x="18514" y="12600"/>
                </a:lnTo>
                <a:lnTo>
                  <a:pt x="12343" y="6300"/>
                </a:lnTo>
                <a:lnTo>
                  <a:pt x="15429" y="6300"/>
                </a:lnTo>
                <a:lnTo>
                  <a:pt x="10800" y="0"/>
                </a:lnTo>
                <a:lnTo>
                  <a:pt x="6171" y="6300"/>
                </a:lnTo>
                <a:lnTo>
                  <a:pt x="9257" y="6300"/>
                </a:lnTo>
                <a:lnTo>
                  <a:pt x="3086" y="12600"/>
                </a:lnTo>
                <a:lnTo>
                  <a:pt x="9257" y="12600"/>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pPr algn="ctr">
              <a:defRPr/>
            </a:pPr>
            <a:endParaRPr lang="en-US"/>
          </a:p>
        </p:txBody>
      </p:sp>
      <p:sp>
        <p:nvSpPr>
          <p:cNvPr id="34830" name="AutoShape 14"/>
          <p:cNvSpPr>
            <a:spLocks noChangeArrowheads="1"/>
          </p:cNvSpPr>
          <p:nvPr/>
        </p:nvSpPr>
        <p:spPr bwMode="auto">
          <a:xfrm>
            <a:off x="228600" y="4648200"/>
            <a:ext cx="1295400" cy="457200"/>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2"/>
          </a:solidFill>
          <a:ln w="9525">
            <a:noFill/>
            <a:miter lim="800000"/>
            <a:headEnd/>
            <a:tailEnd/>
          </a:ln>
        </p:spPr>
        <p:txBody>
          <a:bodyPr wrap="none" anchor="ctr"/>
          <a:lstStyle/>
          <a:p>
            <a:pPr algn="ctr"/>
            <a:endParaRPr lang="en-US"/>
          </a:p>
        </p:txBody>
      </p:sp>
      <p:sp>
        <p:nvSpPr>
          <p:cNvPr id="22535" name="Text Box 15"/>
          <p:cNvSpPr txBox="1">
            <a:spLocks noChangeArrowheads="1"/>
          </p:cNvSpPr>
          <p:nvPr/>
        </p:nvSpPr>
        <p:spPr bwMode="auto">
          <a:xfrm>
            <a:off x="228600" y="2895600"/>
            <a:ext cx="2743200" cy="366713"/>
          </a:xfrm>
          <a:prstGeom prst="rect">
            <a:avLst/>
          </a:prstGeom>
          <a:noFill/>
          <a:ln w="9525">
            <a:noFill/>
            <a:miter lim="800000"/>
            <a:headEnd/>
            <a:tailEnd/>
          </a:ln>
        </p:spPr>
        <p:txBody>
          <a:bodyPr>
            <a:spAutoFit/>
          </a:bodyPr>
          <a:lstStyle/>
          <a:p>
            <a:pPr>
              <a:spcBef>
                <a:spcPct val="50000"/>
              </a:spcBef>
            </a:pPr>
            <a:endParaRPr lang="en-US"/>
          </a:p>
        </p:txBody>
      </p:sp>
      <p:grpSp>
        <p:nvGrpSpPr>
          <p:cNvPr id="2" name="Group 6"/>
          <p:cNvGrpSpPr>
            <a:grpSpLocks/>
          </p:cNvGrpSpPr>
          <p:nvPr/>
        </p:nvGrpSpPr>
        <p:grpSpPr bwMode="auto">
          <a:xfrm>
            <a:off x="4572000" y="3962400"/>
            <a:ext cx="1447800" cy="1295400"/>
            <a:chOff x="2976" y="2496"/>
            <a:chExt cx="912" cy="816"/>
          </a:xfrm>
        </p:grpSpPr>
        <p:grpSp>
          <p:nvGrpSpPr>
            <p:cNvPr id="3" name="Group 7"/>
            <p:cNvGrpSpPr>
              <a:grpSpLocks/>
            </p:cNvGrpSpPr>
            <p:nvPr/>
          </p:nvGrpSpPr>
          <p:grpSpPr bwMode="auto">
            <a:xfrm>
              <a:off x="2976" y="2496"/>
              <a:ext cx="912" cy="816"/>
              <a:chOff x="2976" y="2496"/>
              <a:chExt cx="912" cy="816"/>
            </a:xfrm>
          </p:grpSpPr>
          <p:sp>
            <p:nvSpPr>
              <p:cNvPr id="22541" name="Rectangle 8"/>
              <p:cNvSpPr>
                <a:spLocks noChangeArrowheads="1"/>
              </p:cNvSpPr>
              <p:nvPr/>
            </p:nvSpPr>
            <p:spPr bwMode="auto">
              <a:xfrm>
                <a:off x="3072" y="2784"/>
                <a:ext cx="720" cy="528"/>
              </a:xfrm>
              <a:prstGeom prst="rect">
                <a:avLst/>
              </a:prstGeom>
              <a:solidFill>
                <a:schemeClr val="accent1"/>
              </a:solidFill>
              <a:ln w="9525">
                <a:solidFill>
                  <a:schemeClr val="tx1"/>
                </a:solidFill>
                <a:miter lim="800000"/>
                <a:headEnd/>
                <a:tailEnd/>
              </a:ln>
            </p:spPr>
            <p:txBody>
              <a:bodyPr wrap="none" anchor="ctr"/>
              <a:lstStyle/>
              <a:p>
                <a:pPr algn="ctr"/>
                <a:endParaRPr lang="en-US"/>
              </a:p>
            </p:txBody>
          </p:sp>
          <p:sp>
            <p:nvSpPr>
              <p:cNvPr id="22542" name="AutoShape 9"/>
              <p:cNvSpPr>
                <a:spLocks noChangeArrowheads="1"/>
              </p:cNvSpPr>
              <p:nvPr/>
            </p:nvSpPr>
            <p:spPr bwMode="auto">
              <a:xfrm>
                <a:off x="2976" y="2496"/>
                <a:ext cx="912" cy="288"/>
              </a:xfrm>
              <a:prstGeom prst="triangle">
                <a:avLst>
                  <a:gd name="adj" fmla="val 50000"/>
                </a:avLst>
              </a:prstGeom>
              <a:solidFill>
                <a:schemeClr val="accent1"/>
              </a:solidFill>
              <a:ln w="9525">
                <a:solidFill>
                  <a:schemeClr val="tx1"/>
                </a:solidFill>
                <a:miter lim="800000"/>
                <a:headEnd/>
                <a:tailEnd/>
              </a:ln>
            </p:spPr>
            <p:txBody>
              <a:bodyPr wrap="none" anchor="ctr"/>
              <a:lstStyle/>
              <a:p>
                <a:pPr algn="ctr"/>
                <a:endParaRPr lang="en-US"/>
              </a:p>
            </p:txBody>
          </p:sp>
          <p:sp>
            <p:nvSpPr>
              <p:cNvPr id="22543" name="Rectangle 10"/>
              <p:cNvSpPr>
                <a:spLocks noChangeArrowheads="1"/>
              </p:cNvSpPr>
              <p:nvPr/>
            </p:nvSpPr>
            <p:spPr bwMode="auto">
              <a:xfrm>
                <a:off x="3312" y="2928"/>
                <a:ext cx="192" cy="192"/>
              </a:xfrm>
              <a:prstGeom prst="rect">
                <a:avLst/>
              </a:prstGeom>
              <a:solidFill>
                <a:schemeClr val="bg1"/>
              </a:solidFill>
              <a:ln w="9525">
                <a:solidFill>
                  <a:schemeClr val="tx1"/>
                </a:solidFill>
                <a:miter lim="800000"/>
                <a:headEnd/>
                <a:tailEnd/>
              </a:ln>
            </p:spPr>
            <p:txBody>
              <a:bodyPr wrap="none" anchor="ctr"/>
              <a:lstStyle/>
              <a:p>
                <a:pPr algn="ctr"/>
                <a:endParaRPr lang="en-US"/>
              </a:p>
            </p:txBody>
          </p:sp>
        </p:grpSp>
        <p:sp>
          <p:nvSpPr>
            <p:cNvPr id="22539" name="Line 11"/>
            <p:cNvSpPr>
              <a:spLocks noChangeShapeType="1"/>
            </p:cNvSpPr>
            <p:nvPr/>
          </p:nvSpPr>
          <p:spPr bwMode="auto">
            <a:xfrm>
              <a:off x="3408" y="2928"/>
              <a:ext cx="0" cy="192"/>
            </a:xfrm>
            <a:prstGeom prst="line">
              <a:avLst/>
            </a:prstGeom>
            <a:noFill/>
            <a:ln w="9525">
              <a:solidFill>
                <a:schemeClr val="tx1"/>
              </a:solidFill>
              <a:round/>
              <a:headEnd/>
              <a:tailEnd/>
            </a:ln>
          </p:spPr>
          <p:txBody>
            <a:bodyPr/>
            <a:lstStyle/>
            <a:p>
              <a:endParaRPr lang="en-US"/>
            </a:p>
          </p:txBody>
        </p:sp>
        <p:sp>
          <p:nvSpPr>
            <p:cNvPr id="22540" name="Line 12"/>
            <p:cNvSpPr>
              <a:spLocks noChangeShapeType="1"/>
            </p:cNvSpPr>
            <p:nvPr/>
          </p:nvSpPr>
          <p:spPr bwMode="auto">
            <a:xfrm>
              <a:off x="3312" y="3024"/>
              <a:ext cx="192" cy="0"/>
            </a:xfrm>
            <a:prstGeom prst="line">
              <a:avLst/>
            </a:prstGeom>
            <a:noFill/>
            <a:ln w="9525">
              <a:solidFill>
                <a:schemeClr val="tx1"/>
              </a:solidFill>
              <a:round/>
              <a:headEnd/>
              <a:tailEnd/>
            </a:ln>
          </p:spPr>
          <p:txBody>
            <a:bodyPr/>
            <a:lstStyle/>
            <a:p>
              <a:endParaRPr lang="en-US"/>
            </a:p>
          </p:txBody>
        </p:sp>
      </p:grpSp>
      <p:sp>
        <p:nvSpPr>
          <p:cNvPr id="17" name="Rectangle 16"/>
          <p:cNvSpPr/>
          <p:nvPr/>
        </p:nvSpPr>
        <p:spPr>
          <a:xfrm>
            <a:off x="2209800" y="1219200"/>
            <a:ext cx="4647426" cy="584775"/>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32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City of Modesto Permit</a:t>
            </a:r>
            <a:endParaRPr lang="en-US" sz="32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pic>
        <p:nvPicPr>
          <p:cNvPr id="83970" name="Picture 2"/>
          <p:cNvPicPr>
            <a:picLocks noChangeAspect="1" noChangeArrowheads="1"/>
          </p:cNvPicPr>
          <p:nvPr/>
        </p:nvPicPr>
        <p:blipFill>
          <a:blip r:embed="rId5"/>
          <a:srcRect/>
          <a:stretch>
            <a:fillRect/>
          </a:stretch>
        </p:blipFill>
        <p:spPr bwMode="auto">
          <a:xfrm>
            <a:off x="304800" y="1905000"/>
            <a:ext cx="8560904" cy="2590800"/>
          </a:xfrm>
          <a:prstGeom prst="rect">
            <a:avLst/>
          </a:prstGeom>
          <a:noFill/>
          <a:ln w="9525">
            <a:noFill/>
            <a:miter lim="800000"/>
            <a:headEnd/>
            <a:tailEnd/>
          </a:ln>
          <a:effectLst>
            <a:glow rad="228600">
              <a:schemeClr val="accent2">
                <a:satMod val="175000"/>
                <a:alpha val="40000"/>
              </a:schemeClr>
            </a:glow>
          </a:effectLst>
        </p:spPr>
      </p:pic>
      <p:sp>
        <p:nvSpPr>
          <p:cNvPr id="18" name="Rectangle 17"/>
          <p:cNvSpPr/>
          <p:nvPr/>
        </p:nvSpPr>
        <p:spPr bwMode="auto">
          <a:xfrm>
            <a:off x="914400" y="3733800"/>
            <a:ext cx="7772400" cy="762000"/>
          </a:xfrm>
          <a:prstGeom prst="rect">
            <a:avLst/>
          </a:prstGeom>
          <a:solidFill>
            <a:srgbClr val="FFFF00">
              <a:alpha val="19000"/>
            </a:srgb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repeatCount="indefinite" accel="50000" decel="50000" fill="hold" grpId="0" nodeType="afterEffect">
                                  <p:stCondLst>
                                    <p:cond delay="0"/>
                                  </p:stCondLst>
                                  <p:childTnLst>
                                    <p:animMotion origin="layout" path="M -3.33333E-6 -3.284E-6 L 0.8375 -3.284E-6 " pathEditMode="relative" rAng="0" ptsTypes="AA">
                                      <p:cBhvr>
                                        <p:cTn id="6" dur="3000" fill="hold"/>
                                        <p:tgtEl>
                                          <p:spTgt spid="34830"/>
                                        </p:tgtEl>
                                        <p:attrNameLst>
                                          <p:attrName>ppt_x</p:attrName>
                                          <p:attrName>ppt_y</p:attrName>
                                        </p:attrNameLst>
                                      </p:cBhvr>
                                      <p:rCtr x="419"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30"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j0433166"/>
          <p:cNvPicPr>
            <a:picLocks noChangeAspect="1" noChangeArrowheads="1"/>
          </p:cNvPicPr>
          <p:nvPr/>
        </p:nvPicPr>
        <p:blipFill>
          <a:blip r:embed="rId3"/>
          <a:srcRect/>
          <a:stretch>
            <a:fillRect/>
          </a:stretch>
        </p:blipFill>
        <p:spPr bwMode="auto">
          <a:xfrm>
            <a:off x="0" y="2895600"/>
            <a:ext cx="9144000" cy="3962400"/>
          </a:xfrm>
          <a:prstGeom prst="rect">
            <a:avLst/>
          </a:prstGeom>
          <a:noFill/>
          <a:ln w="9525">
            <a:noFill/>
            <a:miter lim="800000"/>
            <a:headEnd/>
            <a:tailEnd/>
          </a:ln>
        </p:spPr>
      </p:pic>
      <p:sp>
        <p:nvSpPr>
          <p:cNvPr id="23555" name="Text Box 3"/>
          <p:cNvSpPr txBox="1">
            <a:spLocks noChangeArrowheads="1"/>
          </p:cNvSpPr>
          <p:nvPr/>
        </p:nvSpPr>
        <p:spPr bwMode="auto">
          <a:xfrm>
            <a:off x="304800" y="381000"/>
            <a:ext cx="8534400" cy="701675"/>
          </a:xfrm>
          <a:prstGeom prst="rect">
            <a:avLst/>
          </a:prstGeom>
          <a:noFill/>
          <a:ln w="9525">
            <a:noFill/>
            <a:miter lim="800000"/>
            <a:headEnd/>
            <a:tailEnd/>
          </a:ln>
        </p:spPr>
        <p:txBody>
          <a:bodyPr>
            <a:spAutoFit/>
          </a:bodyPr>
          <a:lstStyle/>
          <a:p>
            <a:pPr marL="682625" indent="-682625" algn="ctr">
              <a:spcBef>
                <a:spcPct val="50000"/>
              </a:spcBef>
            </a:pPr>
            <a:r>
              <a:rPr lang="en-US" sz="4000">
                <a:latin typeface="Arial Rounded MT Bold" pitchFamily="34" charset="0"/>
              </a:rPr>
              <a:t>Hydromodification</a:t>
            </a:r>
          </a:p>
        </p:txBody>
      </p:sp>
      <p:pic>
        <p:nvPicPr>
          <p:cNvPr id="23556" name="Picture 6" descr="Logo Final wo - Copy"/>
          <p:cNvPicPr>
            <a:picLocks noChangeAspect="1" noChangeArrowheads="1"/>
          </p:cNvPicPr>
          <p:nvPr/>
        </p:nvPicPr>
        <p:blipFill>
          <a:blip r:embed="rId4"/>
          <a:srcRect/>
          <a:stretch>
            <a:fillRect/>
          </a:stretch>
        </p:blipFill>
        <p:spPr bwMode="auto">
          <a:xfrm>
            <a:off x="0" y="6019800"/>
            <a:ext cx="2286000" cy="1011238"/>
          </a:xfrm>
          <a:prstGeom prst="rect">
            <a:avLst/>
          </a:prstGeom>
          <a:noFill/>
          <a:ln w="9525">
            <a:noFill/>
            <a:miter lim="800000"/>
            <a:headEnd/>
            <a:tailEnd/>
          </a:ln>
        </p:spPr>
      </p:pic>
      <p:sp>
        <p:nvSpPr>
          <p:cNvPr id="36871" name="Text Box 7"/>
          <p:cNvSpPr txBox="1">
            <a:spLocks noChangeArrowheads="1"/>
          </p:cNvSpPr>
          <p:nvPr/>
        </p:nvSpPr>
        <p:spPr bwMode="auto">
          <a:xfrm>
            <a:off x="304800" y="1143000"/>
            <a:ext cx="8534400" cy="2727325"/>
          </a:xfrm>
          <a:prstGeom prst="rect">
            <a:avLst/>
          </a:prstGeom>
          <a:noFill/>
          <a:ln w="9525">
            <a:noFill/>
            <a:miter lim="800000"/>
            <a:headEnd/>
            <a:tailEnd/>
          </a:ln>
        </p:spPr>
        <p:txBody>
          <a:bodyPr>
            <a:spAutoFit/>
          </a:bodyPr>
          <a:lstStyle/>
          <a:p>
            <a:pPr marL="682625" indent="-682625">
              <a:spcBef>
                <a:spcPct val="50000"/>
              </a:spcBef>
            </a:pPr>
            <a:r>
              <a:rPr lang="en-US" sz="3200">
                <a:latin typeface="Brush Script MT" pitchFamily="66" charset="0"/>
              </a:rPr>
              <a:t>May apply to …</a:t>
            </a:r>
          </a:p>
          <a:p>
            <a:pPr marL="682625" indent="-682625">
              <a:spcBef>
                <a:spcPct val="50000"/>
              </a:spcBef>
            </a:pPr>
            <a:endParaRPr lang="en-US" sz="1400">
              <a:latin typeface="Brush Script MT" pitchFamily="66" charset="0"/>
            </a:endParaRPr>
          </a:p>
          <a:p>
            <a:pPr marL="682625" indent="-682625">
              <a:spcBef>
                <a:spcPct val="50000"/>
              </a:spcBef>
              <a:buFontTx/>
              <a:buChar char="•"/>
            </a:pPr>
            <a:r>
              <a:rPr lang="en-US" sz="4000">
                <a:solidFill>
                  <a:srgbClr val="008000"/>
                </a:solidFill>
                <a:latin typeface="Arial Rounded MT Bold" pitchFamily="34" charset="0"/>
              </a:rPr>
              <a:t>Regional Watersheds</a:t>
            </a:r>
          </a:p>
          <a:p>
            <a:pPr marL="682625" indent="-682625">
              <a:spcBef>
                <a:spcPct val="50000"/>
              </a:spcBef>
              <a:buFontTx/>
              <a:buChar char="•"/>
            </a:pPr>
            <a:r>
              <a:rPr lang="en-US" sz="4000">
                <a:solidFill>
                  <a:srgbClr val="008000"/>
                </a:solidFill>
                <a:latin typeface="Arial Rounded MT Bold" pitchFamily="34" charset="0"/>
              </a:rPr>
              <a:t>Micro Watersheds </a:t>
            </a:r>
            <a:r>
              <a:rPr lang="en-US" sz="3200">
                <a:solidFill>
                  <a:srgbClr val="008000"/>
                </a:solidFill>
                <a:latin typeface="Arial Rounded MT Bold" pitchFamily="34" charset="0"/>
              </a:rPr>
              <a:t>(your project)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6871">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6871">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j0433166"/>
          <p:cNvPicPr>
            <a:picLocks noChangeAspect="1" noChangeArrowheads="1"/>
          </p:cNvPicPr>
          <p:nvPr/>
        </p:nvPicPr>
        <p:blipFill>
          <a:blip r:embed="rId3"/>
          <a:srcRect/>
          <a:stretch>
            <a:fillRect/>
          </a:stretch>
        </p:blipFill>
        <p:spPr bwMode="auto">
          <a:xfrm>
            <a:off x="0" y="2895600"/>
            <a:ext cx="9144000" cy="3962400"/>
          </a:xfrm>
          <a:prstGeom prst="rect">
            <a:avLst/>
          </a:prstGeom>
          <a:noFill/>
          <a:ln w="9525">
            <a:noFill/>
            <a:miter lim="800000"/>
            <a:headEnd/>
            <a:tailEnd/>
          </a:ln>
        </p:spPr>
      </p:pic>
      <p:pic>
        <p:nvPicPr>
          <p:cNvPr id="24579" name="Picture 4" descr="Logo Final wo - Copy"/>
          <p:cNvPicPr>
            <a:picLocks noChangeAspect="1" noChangeArrowheads="1"/>
          </p:cNvPicPr>
          <p:nvPr/>
        </p:nvPicPr>
        <p:blipFill>
          <a:blip r:embed="rId4"/>
          <a:srcRect/>
          <a:stretch>
            <a:fillRect/>
          </a:stretch>
        </p:blipFill>
        <p:spPr bwMode="auto">
          <a:xfrm>
            <a:off x="0" y="6019800"/>
            <a:ext cx="2286000" cy="1011238"/>
          </a:xfrm>
          <a:prstGeom prst="rect">
            <a:avLst/>
          </a:prstGeom>
          <a:noFill/>
          <a:ln w="9525">
            <a:noFill/>
            <a:miter lim="800000"/>
            <a:headEnd/>
            <a:tailEnd/>
          </a:ln>
        </p:spPr>
      </p:pic>
      <p:sp>
        <p:nvSpPr>
          <p:cNvPr id="24580" name="Text Box 5"/>
          <p:cNvSpPr txBox="1">
            <a:spLocks noChangeArrowheads="1"/>
          </p:cNvSpPr>
          <p:nvPr/>
        </p:nvSpPr>
        <p:spPr bwMode="auto">
          <a:xfrm>
            <a:off x="0" y="0"/>
            <a:ext cx="8534400" cy="762000"/>
          </a:xfrm>
          <a:prstGeom prst="rect">
            <a:avLst/>
          </a:prstGeom>
          <a:noFill/>
          <a:ln w="9525">
            <a:noFill/>
            <a:miter lim="800000"/>
            <a:headEnd/>
            <a:tailEnd/>
          </a:ln>
        </p:spPr>
        <p:txBody>
          <a:bodyPr>
            <a:spAutoFit/>
          </a:bodyPr>
          <a:lstStyle/>
          <a:p>
            <a:pPr marL="682625" indent="-682625">
              <a:spcBef>
                <a:spcPct val="50000"/>
              </a:spcBef>
            </a:pPr>
            <a:r>
              <a:rPr lang="en-US" sz="4400">
                <a:latin typeface="Brush Script MT" pitchFamily="66" charset="0"/>
              </a:rPr>
              <a:t>Let’s talk about your project …</a:t>
            </a:r>
          </a:p>
        </p:txBody>
      </p:sp>
      <p:sp>
        <p:nvSpPr>
          <p:cNvPr id="24581" name="Text Box 6"/>
          <p:cNvSpPr txBox="1">
            <a:spLocks noChangeArrowheads="1"/>
          </p:cNvSpPr>
          <p:nvPr/>
        </p:nvSpPr>
        <p:spPr bwMode="auto">
          <a:xfrm>
            <a:off x="0" y="914400"/>
            <a:ext cx="8915400" cy="457200"/>
          </a:xfrm>
          <a:prstGeom prst="rect">
            <a:avLst/>
          </a:prstGeom>
          <a:noFill/>
          <a:ln w="9525" algn="ctr">
            <a:noFill/>
            <a:miter lim="800000"/>
            <a:headEnd/>
            <a:tailEnd/>
          </a:ln>
        </p:spPr>
        <p:txBody>
          <a:bodyPr>
            <a:spAutoFit/>
          </a:bodyPr>
          <a:lstStyle/>
          <a:p>
            <a:pPr algn="ctr">
              <a:spcBef>
                <a:spcPct val="50000"/>
              </a:spcBef>
            </a:pPr>
            <a:r>
              <a:rPr lang="en-US" sz="2400">
                <a:solidFill>
                  <a:srgbClr val="008000"/>
                </a:solidFill>
                <a:latin typeface="Arial Rounded MT Bold" pitchFamily="34" charset="0"/>
              </a:rPr>
              <a:t>What are some ways you can hydromod your project ?</a:t>
            </a:r>
          </a:p>
        </p:txBody>
      </p:sp>
      <p:sp>
        <p:nvSpPr>
          <p:cNvPr id="38919" name="Text Box 7"/>
          <p:cNvSpPr txBox="1">
            <a:spLocks noChangeArrowheads="1"/>
          </p:cNvSpPr>
          <p:nvPr/>
        </p:nvSpPr>
        <p:spPr bwMode="auto">
          <a:xfrm>
            <a:off x="381000" y="1600200"/>
            <a:ext cx="3657600" cy="457200"/>
          </a:xfrm>
          <a:prstGeom prst="rect">
            <a:avLst/>
          </a:prstGeom>
          <a:noFill/>
          <a:ln w="9525" algn="ctr">
            <a:noFill/>
            <a:miter lim="800000"/>
            <a:headEnd/>
            <a:tailEnd/>
          </a:ln>
        </p:spPr>
        <p:txBody>
          <a:bodyPr>
            <a:spAutoFit/>
          </a:bodyPr>
          <a:lstStyle/>
          <a:p>
            <a:pPr marL="341313" indent="-341313">
              <a:spcBef>
                <a:spcPct val="50000"/>
              </a:spcBef>
              <a:buFontTx/>
              <a:buChar char="•"/>
            </a:pPr>
            <a:r>
              <a:rPr lang="en-US" sz="2400"/>
              <a:t>Disconnect roof drains</a:t>
            </a:r>
          </a:p>
        </p:txBody>
      </p:sp>
      <p:pic>
        <p:nvPicPr>
          <p:cNvPr id="38920" name="Picture 8" descr="roof_drain"/>
          <p:cNvPicPr>
            <a:picLocks noChangeAspect="1" noChangeArrowheads="1"/>
          </p:cNvPicPr>
          <p:nvPr/>
        </p:nvPicPr>
        <p:blipFill>
          <a:blip r:embed="rId5"/>
          <a:srcRect/>
          <a:stretch>
            <a:fillRect/>
          </a:stretch>
        </p:blipFill>
        <p:spPr bwMode="auto">
          <a:xfrm>
            <a:off x="4800600" y="1447800"/>
            <a:ext cx="1905000" cy="1609725"/>
          </a:xfrm>
          <a:prstGeom prst="rect">
            <a:avLst/>
          </a:prstGeom>
          <a:noFill/>
          <a:ln w="9525">
            <a:noFill/>
            <a:miter lim="800000"/>
            <a:headEnd/>
            <a:tailEnd/>
          </a:ln>
        </p:spPr>
      </p:pic>
      <p:grpSp>
        <p:nvGrpSpPr>
          <p:cNvPr id="2" name="Group 15"/>
          <p:cNvGrpSpPr>
            <a:grpSpLocks/>
          </p:cNvGrpSpPr>
          <p:nvPr/>
        </p:nvGrpSpPr>
        <p:grpSpPr bwMode="auto">
          <a:xfrm>
            <a:off x="3352800" y="2971800"/>
            <a:ext cx="2057400" cy="2286000"/>
            <a:chOff x="2112" y="1872"/>
            <a:chExt cx="1296" cy="1440"/>
          </a:xfrm>
        </p:grpSpPr>
        <p:pic>
          <p:nvPicPr>
            <p:cNvPr id="24591" name="Picture 9" descr="downspout"/>
            <p:cNvPicPr>
              <a:picLocks noChangeAspect="1" noChangeArrowheads="1"/>
            </p:cNvPicPr>
            <p:nvPr/>
          </p:nvPicPr>
          <p:blipFill>
            <a:blip r:embed="rId6"/>
            <a:srcRect/>
            <a:stretch>
              <a:fillRect/>
            </a:stretch>
          </p:blipFill>
          <p:spPr bwMode="auto">
            <a:xfrm>
              <a:off x="2112" y="2112"/>
              <a:ext cx="1200" cy="1200"/>
            </a:xfrm>
            <a:prstGeom prst="rect">
              <a:avLst/>
            </a:prstGeom>
            <a:noFill/>
            <a:ln w="9525">
              <a:noFill/>
              <a:miter lim="800000"/>
              <a:headEnd/>
              <a:tailEnd/>
            </a:ln>
          </p:spPr>
        </p:pic>
        <p:sp>
          <p:nvSpPr>
            <p:cNvPr id="24592" name="Line 12"/>
            <p:cNvSpPr>
              <a:spLocks noChangeShapeType="1"/>
            </p:cNvSpPr>
            <p:nvPr/>
          </p:nvSpPr>
          <p:spPr bwMode="auto">
            <a:xfrm flipH="1">
              <a:off x="3072" y="1872"/>
              <a:ext cx="336" cy="384"/>
            </a:xfrm>
            <a:prstGeom prst="line">
              <a:avLst/>
            </a:prstGeom>
            <a:noFill/>
            <a:ln w="50800">
              <a:solidFill>
                <a:srgbClr val="000080"/>
              </a:solidFill>
              <a:round/>
              <a:headEnd/>
              <a:tailEnd type="triangle" w="med" len="med"/>
            </a:ln>
          </p:spPr>
          <p:txBody>
            <a:bodyPr wrap="none" anchor="ctr"/>
            <a:lstStyle/>
            <a:p>
              <a:endParaRPr lang="en-US"/>
            </a:p>
          </p:txBody>
        </p:sp>
      </p:grpSp>
      <p:grpSp>
        <p:nvGrpSpPr>
          <p:cNvPr id="3" name="Group 17"/>
          <p:cNvGrpSpPr>
            <a:grpSpLocks/>
          </p:cNvGrpSpPr>
          <p:nvPr/>
        </p:nvGrpSpPr>
        <p:grpSpPr bwMode="auto">
          <a:xfrm>
            <a:off x="5334000" y="2895600"/>
            <a:ext cx="2438400" cy="2286000"/>
            <a:chOff x="3360" y="1824"/>
            <a:chExt cx="1536" cy="1440"/>
          </a:xfrm>
        </p:grpSpPr>
        <p:pic>
          <p:nvPicPr>
            <p:cNvPr id="24589" name="Picture 11" descr="4ecf_20"/>
            <p:cNvPicPr>
              <a:picLocks noChangeAspect="1" noChangeArrowheads="1"/>
            </p:cNvPicPr>
            <p:nvPr/>
          </p:nvPicPr>
          <p:blipFill>
            <a:blip r:embed="rId7"/>
            <a:srcRect/>
            <a:stretch>
              <a:fillRect/>
            </a:stretch>
          </p:blipFill>
          <p:spPr bwMode="auto">
            <a:xfrm>
              <a:off x="3360" y="2112"/>
              <a:ext cx="1536" cy="1152"/>
            </a:xfrm>
            <a:prstGeom prst="rect">
              <a:avLst/>
            </a:prstGeom>
            <a:noFill/>
            <a:ln w="9525">
              <a:noFill/>
              <a:miter lim="800000"/>
              <a:headEnd/>
              <a:tailEnd/>
            </a:ln>
          </p:spPr>
        </p:pic>
        <p:sp>
          <p:nvSpPr>
            <p:cNvPr id="24590" name="Line 13"/>
            <p:cNvSpPr>
              <a:spLocks noChangeShapeType="1"/>
            </p:cNvSpPr>
            <p:nvPr/>
          </p:nvSpPr>
          <p:spPr bwMode="auto">
            <a:xfrm>
              <a:off x="3600" y="1824"/>
              <a:ext cx="240" cy="528"/>
            </a:xfrm>
            <a:prstGeom prst="line">
              <a:avLst/>
            </a:prstGeom>
            <a:noFill/>
            <a:ln w="50800">
              <a:solidFill>
                <a:srgbClr val="000080"/>
              </a:solidFill>
              <a:round/>
              <a:headEnd/>
              <a:tailEnd type="triangle" w="med" len="med"/>
            </a:ln>
          </p:spPr>
          <p:txBody>
            <a:bodyPr wrap="none" anchor="ctr"/>
            <a:lstStyle/>
            <a:p>
              <a:endParaRPr lang="en-US"/>
            </a:p>
          </p:txBody>
        </p:sp>
      </p:grpSp>
      <p:grpSp>
        <p:nvGrpSpPr>
          <p:cNvPr id="4" name="Group 16"/>
          <p:cNvGrpSpPr>
            <a:grpSpLocks/>
          </p:cNvGrpSpPr>
          <p:nvPr/>
        </p:nvGrpSpPr>
        <p:grpSpPr bwMode="auto">
          <a:xfrm>
            <a:off x="5943600" y="2667000"/>
            <a:ext cx="2784475" cy="1676400"/>
            <a:chOff x="3744" y="1680"/>
            <a:chExt cx="1754" cy="1056"/>
          </a:xfrm>
        </p:grpSpPr>
        <p:pic>
          <p:nvPicPr>
            <p:cNvPr id="24587" name="Picture 10" descr="rainbarrel-100"/>
            <p:cNvPicPr>
              <a:picLocks noChangeAspect="1" noChangeArrowheads="1"/>
            </p:cNvPicPr>
            <p:nvPr/>
          </p:nvPicPr>
          <p:blipFill>
            <a:blip r:embed="rId8"/>
            <a:srcRect/>
            <a:stretch>
              <a:fillRect/>
            </a:stretch>
          </p:blipFill>
          <p:spPr bwMode="auto">
            <a:xfrm>
              <a:off x="4704" y="1680"/>
              <a:ext cx="794" cy="1056"/>
            </a:xfrm>
            <a:prstGeom prst="rect">
              <a:avLst/>
            </a:prstGeom>
            <a:noFill/>
            <a:ln w="9525">
              <a:noFill/>
              <a:miter lim="800000"/>
              <a:headEnd/>
              <a:tailEnd/>
            </a:ln>
          </p:spPr>
        </p:pic>
        <p:sp>
          <p:nvSpPr>
            <p:cNvPr id="24588" name="Line 14"/>
            <p:cNvSpPr>
              <a:spLocks noChangeShapeType="1"/>
            </p:cNvSpPr>
            <p:nvPr/>
          </p:nvSpPr>
          <p:spPr bwMode="auto">
            <a:xfrm>
              <a:off x="3744" y="1776"/>
              <a:ext cx="768" cy="288"/>
            </a:xfrm>
            <a:prstGeom prst="line">
              <a:avLst/>
            </a:prstGeom>
            <a:noFill/>
            <a:ln w="50800">
              <a:solidFill>
                <a:srgbClr val="000080"/>
              </a:solidFill>
              <a:round/>
              <a:headEnd/>
              <a:tailEnd type="triangle" w="med" len="med"/>
            </a:ln>
          </p:spPr>
          <p:txBody>
            <a:bodyPr wrap="none" anchor="ctr"/>
            <a:lstStyle/>
            <a:p>
              <a:endParaRPr 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8919"/>
                                        </p:tgtEl>
                                        <p:attrNameLst>
                                          <p:attrName>style.visibility</p:attrName>
                                        </p:attrNameLst>
                                      </p:cBhvr>
                                      <p:to>
                                        <p:strVal val="visible"/>
                                      </p:to>
                                    </p:set>
                                  </p:childTnLst>
                                </p:cTn>
                              </p:par>
                              <p:par>
                                <p:cTn id="7" presetID="9" presetClass="entr" presetSubtype="0" fill="hold" nodeType="withEffect">
                                  <p:stCondLst>
                                    <p:cond delay="0"/>
                                  </p:stCondLst>
                                  <p:childTnLst>
                                    <p:set>
                                      <p:cBhvr>
                                        <p:cTn id="8" dur="1" fill="hold">
                                          <p:stCondLst>
                                            <p:cond delay="0"/>
                                          </p:stCondLst>
                                        </p:cTn>
                                        <p:tgtEl>
                                          <p:spTgt spid="38920"/>
                                        </p:tgtEl>
                                        <p:attrNameLst>
                                          <p:attrName>style.visibility</p:attrName>
                                        </p:attrNameLst>
                                      </p:cBhvr>
                                      <p:to>
                                        <p:strVal val="visible"/>
                                      </p:to>
                                    </p:set>
                                    <p:animEffect transition="in" filter="dissolve">
                                      <p:cBhvr>
                                        <p:cTn id="9" dur="500"/>
                                        <p:tgtEl>
                                          <p:spTgt spid="38920"/>
                                        </p:tgtEl>
                                      </p:cBhvr>
                                    </p:animEffect>
                                  </p:childTnLst>
                                </p:cTn>
                              </p:par>
                            </p:childTnLst>
                          </p:cTn>
                        </p:par>
                        <p:par>
                          <p:cTn id="10" fill="hold">
                            <p:stCondLst>
                              <p:cond delay="500"/>
                            </p:stCondLst>
                            <p:childTnLst>
                              <p:par>
                                <p:cTn id="11" presetID="9" presetClass="entr" presetSubtype="0" fill="hold" nodeType="afterEffect">
                                  <p:stCondLst>
                                    <p:cond delay="1500"/>
                                  </p:stCondLst>
                                  <p:childTnLst>
                                    <p:set>
                                      <p:cBhvr>
                                        <p:cTn id="12" dur="1" fill="hold">
                                          <p:stCondLst>
                                            <p:cond delay="0"/>
                                          </p:stCondLst>
                                        </p:cTn>
                                        <p:tgtEl>
                                          <p:spTgt spid="2"/>
                                        </p:tgtEl>
                                        <p:attrNameLst>
                                          <p:attrName>style.visibility</p:attrName>
                                        </p:attrNameLst>
                                      </p:cBhvr>
                                      <p:to>
                                        <p:strVal val="visible"/>
                                      </p:to>
                                    </p:set>
                                    <p:animEffect transition="in" filter="dissolve">
                                      <p:cBhvr>
                                        <p:cTn id="13" dur="1000"/>
                                        <p:tgtEl>
                                          <p:spTgt spid="2"/>
                                        </p:tgtEl>
                                      </p:cBhvr>
                                    </p:animEffect>
                                  </p:childTnLst>
                                </p:cTn>
                              </p:par>
                            </p:childTnLst>
                          </p:cTn>
                        </p:par>
                        <p:par>
                          <p:cTn id="14" fill="hold">
                            <p:stCondLst>
                              <p:cond delay="3000"/>
                            </p:stCondLst>
                            <p:childTnLst>
                              <p:par>
                                <p:cTn id="15" presetID="9" presetClass="entr" presetSubtype="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dissolve">
                                      <p:cBhvr>
                                        <p:cTn id="17" dur="1000"/>
                                        <p:tgtEl>
                                          <p:spTgt spid="4"/>
                                        </p:tgtEl>
                                      </p:cBhvr>
                                    </p:animEffect>
                                  </p:childTnLst>
                                </p:cTn>
                              </p:par>
                            </p:childTnLst>
                          </p:cTn>
                        </p:par>
                        <p:par>
                          <p:cTn id="18" fill="hold">
                            <p:stCondLst>
                              <p:cond delay="4000"/>
                            </p:stCondLst>
                            <p:childTnLst>
                              <p:par>
                                <p:cTn id="19" presetID="9" presetClass="entr" presetSubtype="0"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dissolve">
                                      <p:cBhvr>
                                        <p:cTn id="21"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j0433166"/>
          <p:cNvPicPr>
            <a:picLocks noChangeAspect="1" noChangeArrowheads="1"/>
          </p:cNvPicPr>
          <p:nvPr/>
        </p:nvPicPr>
        <p:blipFill>
          <a:blip r:embed="rId3"/>
          <a:srcRect/>
          <a:stretch>
            <a:fillRect/>
          </a:stretch>
        </p:blipFill>
        <p:spPr bwMode="auto">
          <a:xfrm>
            <a:off x="0" y="2895600"/>
            <a:ext cx="9144000" cy="3962400"/>
          </a:xfrm>
          <a:prstGeom prst="rect">
            <a:avLst/>
          </a:prstGeom>
          <a:noFill/>
          <a:ln w="9525">
            <a:noFill/>
            <a:miter lim="800000"/>
            <a:headEnd/>
            <a:tailEnd/>
          </a:ln>
        </p:spPr>
      </p:pic>
      <p:sp>
        <p:nvSpPr>
          <p:cNvPr id="25603" name="Text Box 3"/>
          <p:cNvSpPr txBox="1">
            <a:spLocks noChangeArrowheads="1"/>
          </p:cNvSpPr>
          <p:nvPr/>
        </p:nvSpPr>
        <p:spPr bwMode="auto">
          <a:xfrm>
            <a:off x="304800" y="381000"/>
            <a:ext cx="8534400" cy="701675"/>
          </a:xfrm>
          <a:prstGeom prst="rect">
            <a:avLst/>
          </a:prstGeom>
          <a:noFill/>
          <a:ln w="9525">
            <a:noFill/>
            <a:miter lim="800000"/>
            <a:headEnd/>
            <a:tailEnd/>
          </a:ln>
        </p:spPr>
        <p:txBody>
          <a:bodyPr>
            <a:spAutoFit/>
          </a:bodyPr>
          <a:lstStyle/>
          <a:p>
            <a:pPr marL="682625" indent="-682625">
              <a:spcBef>
                <a:spcPct val="50000"/>
              </a:spcBef>
            </a:pPr>
            <a:r>
              <a:rPr lang="en-US" sz="4000">
                <a:latin typeface="Arial Rounded MT Bold" pitchFamily="34" charset="0"/>
              </a:rPr>
              <a:t>Roof Drain Options</a:t>
            </a:r>
          </a:p>
        </p:txBody>
      </p:sp>
      <p:pic>
        <p:nvPicPr>
          <p:cNvPr id="25604" name="Picture 15" descr="Logo Final wo - Copy"/>
          <p:cNvPicPr>
            <a:picLocks noChangeAspect="1" noChangeArrowheads="1"/>
          </p:cNvPicPr>
          <p:nvPr/>
        </p:nvPicPr>
        <p:blipFill>
          <a:blip r:embed="rId4"/>
          <a:srcRect/>
          <a:stretch>
            <a:fillRect/>
          </a:stretch>
        </p:blipFill>
        <p:spPr bwMode="auto">
          <a:xfrm>
            <a:off x="0" y="6019800"/>
            <a:ext cx="2286000" cy="1011238"/>
          </a:xfrm>
          <a:prstGeom prst="rect">
            <a:avLst/>
          </a:prstGeom>
          <a:noFill/>
          <a:ln w="9525">
            <a:noFill/>
            <a:miter lim="800000"/>
            <a:headEnd/>
            <a:tailEnd/>
          </a:ln>
        </p:spPr>
      </p:pic>
      <p:pic>
        <p:nvPicPr>
          <p:cNvPr id="25605" name="Picture 8" descr="HPIM1242.JPG"/>
          <p:cNvPicPr>
            <a:picLocks noChangeAspect="1"/>
          </p:cNvPicPr>
          <p:nvPr/>
        </p:nvPicPr>
        <p:blipFill>
          <a:blip r:embed="rId5"/>
          <a:srcRect/>
          <a:stretch>
            <a:fillRect/>
          </a:stretch>
        </p:blipFill>
        <p:spPr bwMode="auto">
          <a:xfrm>
            <a:off x="1295400" y="1219200"/>
            <a:ext cx="6335713" cy="4800600"/>
          </a:xfrm>
          <a:prstGeom prst="rect">
            <a:avLst/>
          </a:prstGeom>
          <a:noFill/>
          <a:ln w="9525">
            <a:noFill/>
            <a:miter lim="800000"/>
            <a:headEnd/>
            <a:tailEnd/>
          </a:ln>
        </p:spPr>
      </p:pic>
      <p:sp>
        <p:nvSpPr>
          <p:cNvPr id="25606" name="TextBox 9"/>
          <p:cNvSpPr txBox="1">
            <a:spLocks noChangeArrowheads="1"/>
          </p:cNvSpPr>
          <p:nvPr/>
        </p:nvSpPr>
        <p:spPr bwMode="auto">
          <a:xfrm>
            <a:off x="5181600" y="457200"/>
            <a:ext cx="3657600" cy="646113"/>
          </a:xfrm>
          <a:prstGeom prst="rect">
            <a:avLst/>
          </a:prstGeom>
          <a:noFill/>
          <a:ln w="9525">
            <a:noFill/>
            <a:miter lim="800000"/>
            <a:headEnd/>
            <a:tailEnd/>
          </a:ln>
        </p:spPr>
        <p:txBody>
          <a:bodyPr>
            <a:spAutoFit/>
          </a:bodyPr>
          <a:lstStyle/>
          <a:p>
            <a:pPr algn="r"/>
            <a:r>
              <a:rPr lang="en-US"/>
              <a:t>Hemisfair Park</a:t>
            </a:r>
          </a:p>
          <a:p>
            <a:pPr algn="r"/>
            <a:r>
              <a:rPr lang="en-US"/>
              <a:t>San Antonio, TX</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descr="j0433166"/>
          <p:cNvPicPr>
            <a:picLocks noChangeAspect="1" noChangeArrowheads="1"/>
          </p:cNvPicPr>
          <p:nvPr/>
        </p:nvPicPr>
        <p:blipFill>
          <a:blip r:embed="rId3"/>
          <a:srcRect/>
          <a:stretch>
            <a:fillRect/>
          </a:stretch>
        </p:blipFill>
        <p:spPr bwMode="auto">
          <a:xfrm>
            <a:off x="0" y="2895600"/>
            <a:ext cx="9144000" cy="3962400"/>
          </a:xfrm>
          <a:prstGeom prst="rect">
            <a:avLst/>
          </a:prstGeom>
          <a:noFill/>
          <a:ln w="9525">
            <a:noFill/>
            <a:miter lim="800000"/>
            <a:headEnd/>
            <a:tailEnd/>
          </a:ln>
        </p:spPr>
      </p:pic>
      <p:sp>
        <p:nvSpPr>
          <p:cNvPr id="26627" name="Text Box 3"/>
          <p:cNvSpPr txBox="1">
            <a:spLocks noChangeArrowheads="1"/>
          </p:cNvSpPr>
          <p:nvPr/>
        </p:nvSpPr>
        <p:spPr bwMode="auto">
          <a:xfrm>
            <a:off x="304800" y="381000"/>
            <a:ext cx="8534400" cy="701675"/>
          </a:xfrm>
          <a:prstGeom prst="rect">
            <a:avLst/>
          </a:prstGeom>
          <a:noFill/>
          <a:ln w="9525">
            <a:noFill/>
            <a:miter lim="800000"/>
            <a:headEnd/>
            <a:tailEnd/>
          </a:ln>
        </p:spPr>
        <p:txBody>
          <a:bodyPr>
            <a:spAutoFit/>
          </a:bodyPr>
          <a:lstStyle/>
          <a:p>
            <a:pPr marL="682625" indent="-682625">
              <a:spcBef>
                <a:spcPct val="50000"/>
              </a:spcBef>
            </a:pPr>
            <a:r>
              <a:rPr lang="en-US" sz="4000">
                <a:latin typeface="Arial Rounded MT Bold" pitchFamily="34" charset="0"/>
              </a:rPr>
              <a:t>Roof Drain Options</a:t>
            </a:r>
          </a:p>
        </p:txBody>
      </p:sp>
      <p:pic>
        <p:nvPicPr>
          <p:cNvPr id="26628" name="Picture 15" descr="Logo Final wo - Copy"/>
          <p:cNvPicPr>
            <a:picLocks noChangeAspect="1" noChangeArrowheads="1"/>
          </p:cNvPicPr>
          <p:nvPr/>
        </p:nvPicPr>
        <p:blipFill>
          <a:blip r:embed="rId4"/>
          <a:srcRect/>
          <a:stretch>
            <a:fillRect/>
          </a:stretch>
        </p:blipFill>
        <p:spPr bwMode="auto">
          <a:xfrm>
            <a:off x="0" y="6019800"/>
            <a:ext cx="2286000" cy="1011238"/>
          </a:xfrm>
          <a:prstGeom prst="rect">
            <a:avLst/>
          </a:prstGeom>
          <a:noFill/>
          <a:ln w="9525">
            <a:noFill/>
            <a:miter lim="800000"/>
            <a:headEnd/>
            <a:tailEnd/>
          </a:ln>
        </p:spPr>
      </p:pic>
      <p:pic>
        <p:nvPicPr>
          <p:cNvPr id="26629" name="Picture 8" descr="HPIM1242.JPG"/>
          <p:cNvPicPr>
            <a:picLocks noChangeAspect="1"/>
          </p:cNvPicPr>
          <p:nvPr/>
        </p:nvPicPr>
        <p:blipFill>
          <a:blip r:embed="rId5"/>
          <a:srcRect/>
          <a:stretch>
            <a:fillRect/>
          </a:stretch>
        </p:blipFill>
        <p:spPr bwMode="auto">
          <a:xfrm>
            <a:off x="1295400" y="1219200"/>
            <a:ext cx="6335713" cy="4800600"/>
          </a:xfrm>
          <a:prstGeom prst="rect">
            <a:avLst/>
          </a:prstGeom>
          <a:noFill/>
          <a:ln w="9525">
            <a:noFill/>
            <a:miter lim="800000"/>
            <a:headEnd/>
            <a:tailEnd/>
          </a:ln>
        </p:spPr>
      </p:pic>
      <p:sp>
        <p:nvSpPr>
          <p:cNvPr id="26630" name="TextBox 9"/>
          <p:cNvSpPr txBox="1">
            <a:spLocks noChangeArrowheads="1"/>
          </p:cNvSpPr>
          <p:nvPr/>
        </p:nvSpPr>
        <p:spPr bwMode="auto">
          <a:xfrm>
            <a:off x="5181600" y="457200"/>
            <a:ext cx="3657600" cy="646113"/>
          </a:xfrm>
          <a:prstGeom prst="rect">
            <a:avLst/>
          </a:prstGeom>
          <a:noFill/>
          <a:ln w="9525">
            <a:noFill/>
            <a:miter lim="800000"/>
            <a:headEnd/>
            <a:tailEnd/>
          </a:ln>
        </p:spPr>
        <p:txBody>
          <a:bodyPr>
            <a:spAutoFit/>
          </a:bodyPr>
          <a:lstStyle/>
          <a:p>
            <a:pPr algn="r"/>
            <a:r>
              <a:rPr lang="en-US"/>
              <a:t>Hemisfair Park</a:t>
            </a:r>
          </a:p>
          <a:p>
            <a:pPr algn="r"/>
            <a:r>
              <a:rPr lang="en-US"/>
              <a:t>San Antonio, TX</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j0433166"/>
          <p:cNvPicPr>
            <a:picLocks noChangeAspect="1" noChangeArrowheads="1"/>
          </p:cNvPicPr>
          <p:nvPr/>
        </p:nvPicPr>
        <p:blipFill>
          <a:blip r:embed="rId3"/>
          <a:srcRect/>
          <a:stretch>
            <a:fillRect/>
          </a:stretch>
        </p:blipFill>
        <p:spPr bwMode="auto">
          <a:xfrm>
            <a:off x="0" y="2895600"/>
            <a:ext cx="9144000" cy="3962400"/>
          </a:xfrm>
          <a:prstGeom prst="rect">
            <a:avLst/>
          </a:prstGeom>
          <a:noFill/>
          <a:ln w="9525">
            <a:noFill/>
            <a:miter lim="800000"/>
            <a:headEnd/>
            <a:tailEnd/>
          </a:ln>
        </p:spPr>
      </p:pic>
      <p:sp>
        <p:nvSpPr>
          <p:cNvPr id="27651" name="Text Box 3"/>
          <p:cNvSpPr txBox="1">
            <a:spLocks noChangeArrowheads="1"/>
          </p:cNvSpPr>
          <p:nvPr/>
        </p:nvSpPr>
        <p:spPr bwMode="auto">
          <a:xfrm>
            <a:off x="304800" y="381000"/>
            <a:ext cx="8534400" cy="701675"/>
          </a:xfrm>
          <a:prstGeom prst="rect">
            <a:avLst/>
          </a:prstGeom>
          <a:noFill/>
          <a:ln w="9525">
            <a:noFill/>
            <a:miter lim="800000"/>
            <a:headEnd/>
            <a:tailEnd/>
          </a:ln>
        </p:spPr>
        <p:txBody>
          <a:bodyPr>
            <a:spAutoFit/>
          </a:bodyPr>
          <a:lstStyle/>
          <a:p>
            <a:pPr marL="682625" indent="-682625">
              <a:spcBef>
                <a:spcPct val="50000"/>
              </a:spcBef>
            </a:pPr>
            <a:r>
              <a:rPr lang="en-US" sz="4000">
                <a:latin typeface="Arial Rounded MT Bold" pitchFamily="34" charset="0"/>
              </a:rPr>
              <a:t>Roof Drain Options</a:t>
            </a:r>
          </a:p>
        </p:txBody>
      </p:sp>
      <p:pic>
        <p:nvPicPr>
          <p:cNvPr id="27652" name="Picture 15" descr="Logo Final wo - Copy"/>
          <p:cNvPicPr>
            <a:picLocks noChangeAspect="1" noChangeArrowheads="1"/>
          </p:cNvPicPr>
          <p:nvPr/>
        </p:nvPicPr>
        <p:blipFill>
          <a:blip r:embed="rId4"/>
          <a:srcRect/>
          <a:stretch>
            <a:fillRect/>
          </a:stretch>
        </p:blipFill>
        <p:spPr bwMode="auto">
          <a:xfrm>
            <a:off x="0" y="6019800"/>
            <a:ext cx="2286000" cy="1011238"/>
          </a:xfrm>
          <a:prstGeom prst="rect">
            <a:avLst/>
          </a:prstGeom>
          <a:noFill/>
          <a:ln w="9525">
            <a:noFill/>
            <a:miter lim="800000"/>
            <a:headEnd/>
            <a:tailEnd/>
          </a:ln>
        </p:spPr>
      </p:pic>
      <p:pic>
        <p:nvPicPr>
          <p:cNvPr id="27653" name="Picture 8" descr="HPIM1242.JPG"/>
          <p:cNvPicPr>
            <a:picLocks noChangeAspect="1"/>
          </p:cNvPicPr>
          <p:nvPr/>
        </p:nvPicPr>
        <p:blipFill>
          <a:blip r:embed="rId5"/>
          <a:srcRect/>
          <a:stretch>
            <a:fillRect/>
          </a:stretch>
        </p:blipFill>
        <p:spPr bwMode="auto">
          <a:xfrm>
            <a:off x="1295400" y="1219200"/>
            <a:ext cx="6335713" cy="4800600"/>
          </a:xfrm>
          <a:prstGeom prst="rect">
            <a:avLst/>
          </a:prstGeom>
          <a:noFill/>
          <a:ln w="9525">
            <a:noFill/>
            <a:miter lim="800000"/>
            <a:headEnd/>
            <a:tailEnd/>
          </a:ln>
        </p:spPr>
      </p:pic>
      <p:sp>
        <p:nvSpPr>
          <p:cNvPr id="27654" name="TextBox 9"/>
          <p:cNvSpPr txBox="1">
            <a:spLocks noChangeArrowheads="1"/>
          </p:cNvSpPr>
          <p:nvPr/>
        </p:nvSpPr>
        <p:spPr bwMode="auto">
          <a:xfrm>
            <a:off x="5181600" y="457200"/>
            <a:ext cx="3657600" cy="584200"/>
          </a:xfrm>
          <a:prstGeom prst="rect">
            <a:avLst/>
          </a:prstGeom>
          <a:noFill/>
          <a:ln w="9525">
            <a:noFill/>
            <a:miter lim="800000"/>
            <a:headEnd/>
            <a:tailEnd/>
          </a:ln>
        </p:spPr>
        <p:txBody>
          <a:bodyPr>
            <a:spAutoFit/>
          </a:bodyPr>
          <a:lstStyle/>
          <a:p>
            <a:pPr algn="r"/>
            <a:r>
              <a:rPr lang="en-US" sz="1400"/>
              <a:t>Henry B. Gonzalez Convention Center</a:t>
            </a:r>
          </a:p>
          <a:p>
            <a:pPr algn="r"/>
            <a:r>
              <a:rPr lang="en-US"/>
              <a:t>San Antonio, TX</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4" descr="j0433166"/>
          <p:cNvPicPr>
            <a:picLocks noChangeAspect="1" noChangeArrowheads="1"/>
          </p:cNvPicPr>
          <p:nvPr/>
        </p:nvPicPr>
        <p:blipFill>
          <a:blip r:embed="rId3"/>
          <a:srcRect/>
          <a:stretch>
            <a:fillRect/>
          </a:stretch>
        </p:blipFill>
        <p:spPr bwMode="auto">
          <a:xfrm>
            <a:off x="0" y="2895600"/>
            <a:ext cx="9144000" cy="3962400"/>
          </a:xfrm>
          <a:prstGeom prst="rect">
            <a:avLst/>
          </a:prstGeom>
          <a:noFill/>
          <a:ln w="9525">
            <a:noFill/>
            <a:miter lim="800000"/>
            <a:headEnd/>
            <a:tailEnd/>
          </a:ln>
        </p:spPr>
      </p:pic>
      <p:pic>
        <p:nvPicPr>
          <p:cNvPr id="4099" name="Picture 11" descr="Logo Final wo - Copy"/>
          <p:cNvPicPr>
            <a:picLocks noChangeAspect="1" noChangeArrowheads="1"/>
          </p:cNvPicPr>
          <p:nvPr/>
        </p:nvPicPr>
        <p:blipFill>
          <a:blip r:embed="rId4"/>
          <a:srcRect/>
          <a:stretch>
            <a:fillRect/>
          </a:stretch>
        </p:blipFill>
        <p:spPr bwMode="auto">
          <a:xfrm>
            <a:off x="0" y="6019800"/>
            <a:ext cx="2286000" cy="1011238"/>
          </a:xfrm>
          <a:prstGeom prst="rect">
            <a:avLst/>
          </a:prstGeom>
          <a:noFill/>
          <a:ln w="9525">
            <a:noFill/>
            <a:miter lim="800000"/>
            <a:headEnd/>
            <a:tailEnd/>
          </a:ln>
        </p:spPr>
      </p:pic>
      <p:pic>
        <p:nvPicPr>
          <p:cNvPr id="6" name="Picture 5" descr="Downtown Stockton LID.jpg"/>
          <p:cNvPicPr>
            <a:picLocks noChangeAspect="1"/>
          </p:cNvPicPr>
          <p:nvPr/>
        </p:nvPicPr>
        <p:blipFill>
          <a:blip r:embed="rId5"/>
          <a:srcRect/>
          <a:stretch>
            <a:fillRect/>
          </a:stretch>
        </p:blipFill>
        <p:spPr bwMode="auto">
          <a:xfrm>
            <a:off x="0" y="762000"/>
            <a:ext cx="5203825" cy="4545013"/>
          </a:xfrm>
          <a:prstGeom prst="rect">
            <a:avLst/>
          </a:prstGeom>
          <a:noFill/>
          <a:ln w="9525">
            <a:noFill/>
            <a:miter lim="800000"/>
            <a:headEnd/>
            <a:tailEnd/>
          </a:ln>
        </p:spPr>
      </p:pic>
      <p:pic>
        <p:nvPicPr>
          <p:cNvPr id="4101" name="Picture 2"/>
          <p:cNvPicPr>
            <a:picLocks noChangeAspect="1" noChangeArrowheads="1"/>
          </p:cNvPicPr>
          <p:nvPr/>
        </p:nvPicPr>
        <p:blipFill>
          <a:blip r:embed="rId6"/>
          <a:srcRect/>
          <a:stretch>
            <a:fillRect/>
          </a:stretch>
        </p:blipFill>
        <p:spPr bwMode="auto">
          <a:xfrm rot="917801">
            <a:off x="4886325" y="850900"/>
            <a:ext cx="4038600" cy="3505200"/>
          </a:xfrm>
          <a:prstGeom prst="rect">
            <a:avLst/>
          </a:prstGeom>
          <a:noFill/>
          <a:ln w="9525" algn="ctr">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descr="j0433166"/>
          <p:cNvPicPr>
            <a:picLocks noChangeAspect="1" noChangeArrowheads="1"/>
          </p:cNvPicPr>
          <p:nvPr/>
        </p:nvPicPr>
        <p:blipFill>
          <a:blip r:embed="rId3"/>
          <a:srcRect/>
          <a:stretch>
            <a:fillRect/>
          </a:stretch>
        </p:blipFill>
        <p:spPr bwMode="auto">
          <a:xfrm>
            <a:off x="0" y="2895600"/>
            <a:ext cx="9144000" cy="3962400"/>
          </a:xfrm>
          <a:prstGeom prst="rect">
            <a:avLst/>
          </a:prstGeom>
          <a:noFill/>
          <a:ln w="9525">
            <a:noFill/>
            <a:miter lim="800000"/>
            <a:headEnd/>
            <a:tailEnd/>
          </a:ln>
        </p:spPr>
      </p:pic>
      <p:sp>
        <p:nvSpPr>
          <p:cNvPr id="28675" name="Text Box 3"/>
          <p:cNvSpPr txBox="1">
            <a:spLocks noChangeArrowheads="1"/>
          </p:cNvSpPr>
          <p:nvPr/>
        </p:nvSpPr>
        <p:spPr bwMode="auto">
          <a:xfrm>
            <a:off x="304800" y="381000"/>
            <a:ext cx="8534400" cy="701675"/>
          </a:xfrm>
          <a:prstGeom prst="rect">
            <a:avLst/>
          </a:prstGeom>
          <a:noFill/>
          <a:ln w="9525">
            <a:noFill/>
            <a:miter lim="800000"/>
            <a:headEnd/>
            <a:tailEnd/>
          </a:ln>
        </p:spPr>
        <p:txBody>
          <a:bodyPr>
            <a:spAutoFit/>
          </a:bodyPr>
          <a:lstStyle/>
          <a:p>
            <a:pPr marL="682625" indent="-682625">
              <a:spcBef>
                <a:spcPct val="50000"/>
              </a:spcBef>
            </a:pPr>
            <a:r>
              <a:rPr lang="en-US" sz="4000">
                <a:latin typeface="Arial Rounded MT Bold" pitchFamily="34" charset="0"/>
              </a:rPr>
              <a:t>Roof Drain Options</a:t>
            </a:r>
          </a:p>
        </p:txBody>
      </p:sp>
      <p:pic>
        <p:nvPicPr>
          <p:cNvPr id="28676" name="Picture 15" descr="Logo Final wo - Copy"/>
          <p:cNvPicPr>
            <a:picLocks noChangeAspect="1" noChangeArrowheads="1"/>
          </p:cNvPicPr>
          <p:nvPr/>
        </p:nvPicPr>
        <p:blipFill>
          <a:blip r:embed="rId4"/>
          <a:srcRect/>
          <a:stretch>
            <a:fillRect/>
          </a:stretch>
        </p:blipFill>
        <p:spPr bwMode="auto">
          <a:xfrm>
            <a:off x="0" y="6019800"/>
            <a:ext cx="2286000" cy="1011238"/>
          </a:xfrm>
          <a:prstGeom prst="rect">
            <a:avLst/>
          </a:prstGeom>
          <a:noFill/>
          <a:ln w="9525">
            <a:noFill/>
            <a:miter lim="800000"/>
            <a:headEnd/>
            <a:tailEnd/>
          </a:ln>
        </p:spPr>
      </p:pic>
      <p:pic>
        <p:nvPicPr>
          <p:cNvPr id="28677" name="Picture 8" descr="HPIM1242.JPG"/>
          <p:cNvPicPr>
            <a:picLocks noChangeAspect="1"/>
          </p:cNvPicPr>
          <p:nvPr/>
        </p:nvPicPr>
        <p:blipFill>
          <a:blip r:embed="rId5"/>
          <a:srcRect/>
          <a:stretch>
            <a:fillRect/>
          </a:stretch>
        </p:blipFill>
        <p:spPr bwMode="auto">
          <a:xfrm>
            <a:off x="1295400" y="1219200"/>
            <a:ext cx="6335713" cy="4800600"/>
          </a:xfrm>
          <a:prstGeom prst="rect">
            <a:avLst/>
          </a:prstGeom>
          <a:noFill/>
          <a:ln w="9525">
            <a:noFill/>
            <a:miter lim="800000"/>
            <a:headEnd/>
            <a:tailEnd/>
          </a:ln>
        </p:spPr>
      </p:pic>
      <p:sp>
        <p:nvSpPr>
          <p:cNvPr id="28678" name="TextBox 9"/>
          <p:cNvSpPr txBox="1">
            <a:spLocks noChangeArrowheads="1"/>
          </p:cNvSpPr>
          <p:nvPr/>
        </p:nvSpPr>
        <p:spPr bwMode="auto">
          <a:xfrm>
            <a:off x="5181600" y="457200"/>
            <a:ext cx="3657600" cy="369888"/>
          </a:xfrm>
          <a:prstGeom prst="rect">
            <a:avLst/>
          </a:prstGeom>
          <a:noFill/>
          <a:ln w="9525">
            <a:noFill/>
            <a:miter lim="800000"/>
            <a:headEnd/>
            <a:tailEnd/>
          </a:ln>
        </p:spPr>
        <p:txBody>
          <a:bodyPr>
            <a:spAutoFit/>
          </a:bodyPr>
          <a:lstStyle/>
          <a:p>
            <a:pPr algn="r"/>
            <a:r>
              <a:rPr lang="en-US"/>
              <a:t>Las Cruces, NM</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j0433166"/>
          <p:cNvPicPr>
            <a:picLocks noChangeAspect="1" noChangeArrowheads="1"/>
          </p:cNvPicPr>
          <p:nvPr/>
        </p:nvPicPr>
        <p:blipFill>
          <a:blip r:embed="rId3"/>
          <a:srcRect/>
          <a:stretch>
            <a:fillRect/>
          </a:stretch>
        </p:blipFill>
        <p:spPr bwMode="auto">
          <a:xfrm>
            <a:off x="0" y="2895600"/>
            <a:ext cx="9144000" cy="3962400"/>
          </a:xfrm>
          <a:prstGeom prst="rect">
            <a:avLst/>
          </a:prstGeom>
          <a:noFill/>
          <a:ln w="9525">
            <a:noFill/>
            <a:miter lim="800000"/>
            <a:headEnd/>
            <a:tailEnd/>
          </a:ln>
        </p:spPr>
      </p:pic>
      <p:pic>
        <p:nvPicPr>
          <p:cNvPr id="29699" name="Picture 3" descr="Logo Final wo - Copy"/>
          <p:cNvPicPr>
            <a:picLocks noChangeAspect="1" noChangeArrowheads="1"/>
          </p:cNvPicPr>
          <p:nvPr/>
        </p:nvPicPr>
        <p:blipFill>
          <a:blip r:embed="rId4"/>
          <a:srcRect/>
          <a:stretch>
            <a:fillRect/>
          </a:stretch>
        </p:blipFill>
        <p:spPr bwMode="auto">
          <a:xfrm>
            <a:off x="0" y="6019800"/>
            <a:ext cx="2286000" cy="1011238"/>
          </a:xfrm>
          <a:prstGeom prst="rect">
            <a:avLst/>
          </a:prstGeom>
          <a:noFill/>
          <a:ln w="9525">
            <a:noFill/>
            <a:miter lim="800000"/>
            <a:headEnd/>
            <a:tailEnd/>
          </a:ln>
        </p:spPr>
      </p:pic>
      <p:sp>
        <p:nvSpPr>
          <p:cNvPr id="29700" name="Text Box 4"/>
          <p:cNvSpPr txBox="1">
            <a:spLocks noChangeArrowheads="1"/>
          </p:cNvSpPr>
          <p:nvPr/>
        </p:nvSpPr>
        <p:spPr bwMode="auto">
          <a:xfrm>
            <a:off x="0" y="0"/>
            <a:ext cx="8534400" cy="762000"/>
          </a:xfrm>
          <a:prstGeom prst="rect">
            <a:avLst/>
          </a:prstGeom>
          <a:noFill/>
          <a:ln w="9525">
            <a:noFill/>
            <a:miter lim="800000"/>
            <a:headEnd/>
            <a:tailEnd/>
          </a:ln>
        </p:spPr>
        <p:txBody>
          <a:bodyPr>
            <a:spAutoFit/>
          </a:bodyPr>
          <a:lstStyle/>
          <a:p>
            <a:pPr marL="682625" indent="-682625">
              <a:spcBef>
                <a:spcPct val="50000"/>
              </a:spcBef>
            </a:pPr>
            <a:r>
              <a:rPr lang="en-US" sz="4400">
                <a:latin typeface="Brush Script MT" pitchFamily="66" charset="0"/>
              </a:rPr>
              <a:t>Let’s talk about your project …</a:t>
            </a:r>
          </a:p>
        </p:txBody>
      </p:sp>
      <p:sp>
        <p:nvSpPr>
          <p:cNvPr id="29701" name="Text Box 5"/>
          <p:cNvSpPr txBox="1">
            <a:spLocks noChangeArrowheads="1"/>
          </p:cNvSpPr>
          <p:nvPr/>
        </p:nvSpPr>
        <p:spPr bwMode="auto">
          <a:xfrm>
            <a:off x="0" y="914400"/>
            <a:ext cx="8915400" cy="457200"/>
          </a:xfrm>
          <a:prstGeom prst="rect">
            <a:avLst/>
          </a:prstGeom>
          <a:noFill/>
          <a:ln w="9525" algn="ctr">
            <a:noFill/>
            <a:miter lim="800000"/>
            <a:headEnd/>
            <a:tailEnd/>
          </a:ln>
        </p:spPr>
        <p:txBody>
          <a:bodyPr>
            <a:spAutoFit/>
          </a:bodyPr>
          <a:lstStyle/>
          <a:p>
            <a:pPr algn="ctr">
              <a:spcBef>
                <a:spcPct val="50000"/>
              </a:spcBef>
            </a:pPr>
            <a:r>
              <a:rPr lang="en-US" sz="2400">
                <a:solidFill>
                  <a:srgbClr val="008000"/>
                </a:solidFill>
                <a:latin typeface="Arial Rounded MT Bold" pitchFamily="34" charset="0"/>
              </a:rPr>
              <a:t>What are some ways you can hydromod your project ?</a:t>
            </a:r>
          </a:p>
        </p:txBody>
      </p:sp>
      <p:sp>
        <p:nvSpPr>
          <p:cNvPr id="40966" name="Text Box 6"/>
          <p:cNvSpPr txBox="1">
            <a:spLocks noChangeArrowheads="1"/>
          </p:cNvSpPr>
          <p:nvPr/>
        </p:nvSpPr>
        <p:spPr bwMode="auto">
          <a:xfrm>
            <a:off x="381000" y="1600200"/>
            <a:ext cx="3657600" cy="1004888"/>
          </a:xfrm>
          <a:prstGeom prst="rect">
            <a:avLst/>
          </a:prstGeom>
          <a:noFill/>
          <a:ln w="9525" algn="ctr">
            <a:noFill/>
            <a:miter lim="800000"/>
            <a:headEnd/>
            <a:tailEnd/>
          </a:ln>
        </p:spPr>
        <p:txBody>
          <a:bodyPr>
            <a:spAutoFit/>
          </a:bodyPr>
          <a:lstStyle/>
          <a:p>
            <a:pPr marL="341313" indent="-341313">
              <a:spcBef>
                <a:spcPct val="50000"/>
              </a:spcBef>
              <a:buFontTx/>
              <a:buChar char="•"/>
            </a:pPr>
            <a:r>
              <a:rPr lang="en-US" sz="2400">
                <a:solidFill>
                  <a:schemeClr val="bg2"/>
                </a:solidFill>
              </a:rPr>
              <a:t>Disconnect roof drains</a:t>
            </a:r>
          </a:p>
          <a:p>
            <a:pPr marL="341313" indent="-341313">
              <a:spcBef>
                <a:spcPct val="50000"/>
              </a:spcBef>
              <a:buFontTx/>
              <a:buChar char="•"/>
            </a:pPr>
            <a:r>
              <a:rPr lang="en-US" sz="2400"/>
              <a:t>Plant trees</a:t>
            </a:r>
          </a:p>
        </p:txBody>
      </p:sp>
      <p:pic>
        <p:nvPicPr>
          <p:cNvPr id="40977" name="Picture 17" descr="HPIM0606"/>
          <p:cNvPicPr>
            <a:picLocks noChangeAspect="1" noChangeArrowheads="1"/>
          </p:cNvPicPr>
          <p:nvPr/>
        </p:nvPicPr>
        <p:blipFill>
          <a:blip r:embed="rId5"/>
          <a:srcRect/>
          <a:stretch>
            <a:fillRect/>
          </a:stretch>
        </p:blipFill>
        <p:spPr bwMode="auto">
          <a:xfrm>
            <a:off x="4876800" y="1447800"/>
            <a:ext cx="2773363" cy="36576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0966">
                                            <p:txEl>
                                              <p:pRg st="1" end="1"/>
                                            </p:txEl>
                                          </p:spTgt>
                                        </p:tgtEl>
                                        <p:attrNameLst>
                                          <p:attrName>style.visibility</p:attrName>
                                        </p:attrNameLst>
                                      </p:cBhvr>
                                      <p:to>
                                        <p:strVal val="visible"/>
                                      </p:to>
                                    </p:set>
                                  </p:childTnLst>
                                </p:cTn>
                              </p:par>
                            </p:childTnLst>
                          </p:cTn>
                        </p:par>
                        <p:par>
                          <p:cTn id="7" fill="hold">
                            <p:stCondLst>
                              <p:cond delay="0"/>
                            </p:stCondLst>
                            <p:childTnLst>
                              <p:par>
                                <p:cTn id="8" presetID="9" presetClass="entr" presetSubtype="0" fill="hold" nodeType="afterEffect">
                                  <p:stCondLst>
                                    <p:cond delay="500"/>
                                  </p:stCondLst>
                                  <p:childTnLst>
                                    <p:set>
                                      <p:cBhvr>
                                        <p:cTn id="9" dur="1" fill="hold">
                                          <p:stCondLst>
                                            <p:cond delay="0"/>
                                          </p:stCondLst>
                                        </p:cTn>
                                        <p:tgtEl>
                                          <p:spTgt spid="40977"/>
                                        </p:tgtEl>
                                        <p:attrNameLst>
                                          <p:attrName>style.visibility</p:attrName>
                                        </p:attrNameLst>
                                      </p:cBhvr>
                                      <p:to>
                                        <p:strVal val="visible"/>
                                      </p:to>
                                    </p:set>
                                    <p:animEffect transition="in" filter="dissolve">
                                      <p:cBhvr>
                                        <p:cTn id="10" dur="1000"/>
                                        <p:tgtEl>
                                          <p:spTgt spid="409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j0433166"/>
          <p:cNvPicPr>
            <a:picLocks noChangeAspect="1" noChangeArrowheads="1"/>
          </p:cNvPicPr>
          <p:nvPr/>
        </p:nvPicPr>
        <p:blipFill>
          <a:blip r:embed="rId3"/>
          <a:srcRect/>
          <a:stretch>
            <a:fillRect/>
          </a:stretch>
        </p:blipFill>
        <p:spPr bwMode="auto">
          <a:xfrm>
            <a:off x="0" y="2895600"/>
            <a:ext cx="9144000" cy="3962400"/>
          </a:xfrm>
          <a:prstGeom prst="rect">
            <a:avLst/>
          </a:prstGeom>
          <a:noFill/>
          <a:ln w="9525">
            <a:noFill/>
            <a:miter lim="800000"/>
            <a:headEnd/>
            <a:tailEnd/>
          </a:ln>
        </p:spPr>
      </p:pic>
      <p:pic>
        <p:nvPicPr>
          <p:cNvPr id="30723" name="Picture 3" descr="Logo Final wo - Copy"/>
          <p:cNvPicPr>
            <a:picLocks noChangeAspect="1" noChangeArrowheads="1"/>
          </p:cNvPicPr>
          <p:nvPr/>
        </p:nvPicPr>
        <p:blipFill>
          <a:blip r:embed="rId4"/>
          <a:srcRect/>
          <a:stretch>
            <a:fillRect/>
          </a:stretch>
        </p:blipFill>
        <p:spPr bwMode="auto">
          <a:xfrm>
            <a:off x="0" y="6019800"/>
            <a:ext cx="2286000" cy="1011238"/>
          </a:xfrm>
          <a:prstGeom prst="rect">
            <a:avLst/>
          </a:prstGeom>
          <a:noFill/>
          <a:ln w="9525">
            <a:noFill/>
            <a:miter lim="800000"/>
            <a:headEnd/>
            <a:tailEnd/>
          </a:ln>
        </p:spPr>
      </p:pic>
      <p:sp>
        <p:nvSpPr>
          <p:cNvPr id="30724" name="Text Box 4"/>
          <p:cNvSpPr txBox="1">
            <a:spLocks noChangeArrowheads="1"/>
          </p:cNvSpPr>
          <p:nvPr/>
        </p:nvSpPr>
        <p:spPr bwMode="auto">
          <a:xfrm>
            <a:off x="0" y="0"/>
            <a:ext cx="8534400" cy="762000"/>
          </a:xfrm>
          <a:prstGeom prst="rect">
            <a:avLst/>
          </a:prstGeom>
          <a:noFill/>
          <a:ln w="9525">
            <a:noFill/>
            <a:miter lim="800000"/>
            <a:headEnd/>
            <a:tailEnd/>
          </a:ln>
        </p:spPr>
        <p:txBody>
          <a:bodyPr>
            <a:spAutoFit/>
          </a:bodyPr>
          <a:lstStyle/>
          <a:p>
            <a:pPr marL="682625" indent="-682625">
              <a:spcBef>
                <a:spcPct val="50000"/>
              </a:spcBef>
            </a:pPr>
            <a:r>
              <a:rPr lang="en-US" sz="4400">
                <a:latin typeface="Brush Script MT" pitchFamily="66" charset="0"/>
              </a:rPr>
              <a:t>Let’s talk about your project …</a:t>
            </a:r>
          </a:p>
        </p:txBody>
      </p:sp>
      <p:sp>
        <p:nvSpPr>
          <p:cNvPr id="30725" name="Text Box 5"/>
          <p:cNvSpPr txBox="1">
            <a:spLocks noChangeArrowheads="1"/>
          </p:cNvSpPr>
          <p:nvPr/>
        </p:nvSpPr>
        <p:spPr bwMode="auto">
          <a:xfrm>
            <a:off x="0" y="914400"/>
            <a:ext cx="8915400" cy="457200"/>
          </a:xfrm>
          <a:prstGeom prst="rect">
            <a:avLst/>
          </a:prstGeom>
          <a:noFill/>
          <a:ln w="9525" algn="ctr">
            <a:noFill/>
            <a:miter lim="800000"/>
            <a:headEnd/>
            <a:tailEnd/>
          </a:ln>
        </p:spPr>
        <p:txBody>
          <a:bodyPr>
            <a:spAutoFit/>
          </a:bodyPr>
          <a:lstStyle/>
          <a:p>
            <a:pPr algn="ctr">
              <a:spcBef>
                <a:spcPct val="50000"/>
              </a:spcBef>
            </a:pPr>
            <a:r>
              <a:rPr lang="en-US" sz="2400">
                <a:solidFill>
                  <a:srgbClr val="008000"/>
                </a:solidFill>
                <a:latin typeface="Arial Rounded MT Bold" pitchFamily="34" charset="0"/>
              </a:rPr>
              <a:t>What are some ways you can hydromod your project ?</a:t>
            </a:r>
          </a:p>
        </p:txBody>
      </p:sp>
      <p:sp>
        <p:nvSpPr>
          <p:cNvPr id="45062" name="Text Box 6"/>
          <p:cNvSpPr txBox="1">
            <a:spLocks noChangeArrowheads="1"/>
          </p:cNvSpPr>
          <p:nvPr/>
        </p:nvSpPr>
        <p:spPr bwMode="auto">
          <a:xfrm>
            <a:off x="381000" y="1600200"/>
            <a:ext cx="4114800" cy="1552575"/>
          </a:xfrm>
          <a:prstGeom prst="rect">
            <a:avLst/>
          </a:prstGeom>
          <a:noFill/>
          <a:ln w="9525" algn="ctr">
            <a:noFill/>
            <a:miter lim="800000"/>
            <a:headEnd/>
            <a:tailEnd/>
          </a:ln>
        </p:spPr>
        <p:txBody>
          <a:bodyPr>
            <a:spAutoFit/>
          </a:bodyPr>
          <a:lstStyle/>
          <a:p>
            <a:pPr marL="341313" indent="-341313">
              <a:spcBef>
                <a:spcPct val="50000"/>
              </a:spcBef>
              <a:buFontTx/>
              <a:buChar char="•"/>
            </a:pPr>
            <a:r>
              <a:rPr lang="en-US" sz="2400">
                <a:solidFill>
                  <a:schemeClr val="bg2"/>
                </a:solidFill>
              </a:rPr>
              <a:t>Disconnect roof drains</a:t>
            </a:r>
          </a:p>
          <a:p>
            <a:pPr marL="341313" indent="-341313">
              <a:spcBef>
                <a:spcPct val="50000"/>
              </a:spcBef>
              <a:buFontTx/>
              <a:buChar char="•"/>
            </a:pPr>
            <a:r>
              <a:rPr lang="en-US" sz="2400">
                <a:solidFill>
                  <a:schemeClr val="bg2"/>
                </a:solidFill>
              </a:rPr>
              <a:t>Plant trees</a:t>
            </a:r>
          </a:p>
          <a:p>
            <a:pPr marL="341313" indent="-341313">
              <a:spcBef>
                <a:spcPct val="50000"/>
              </a:spcBef>
              <a:buFontTx/>
              <a:buChar char="•"/>
            </a:pPr>
            <a:r>
              <a:rPr lang="en-US" sz="2400"/>
              <a:t>Conserve natural areas</a:t>
            </a:r>
          </a:p>
        </p:txBody>
      </p:sp>
      <p:pic>
        <p:nvPicPr>
          <p:cNvPr id="45064" name="Picture 8" descr="DSCF0103"/>
          <p:cNvPicPr>
            <a:picLocks noChangeAspect="1" noChangeArrowheads="1"/>
          </p:cNvPicPr>
          <p:nvPr/>
        </p:nvPicPr>
        <p:blipFill>
          <a:blip r:embed="rId5"/>
          <a:srcRect/>
          <a:stretch>
            <a:fillRect/>
          </a:stretch>
        </p:blipFill>
        <p:spPr bwMode="auto">
          <a:xfrm>
            <a:off x="4724400" y="1600200"/>
            <a:ext cx="3886200" cy="29146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5062">
                                            <p:txEl>
                                              <p:pRg st="2" end="2"/>
                                            </p:txEl>
                                          </p:spTgt>
                                        </p:tgtEl>
                                        <p:attrNameLst>
                                          <p:attrName>style.visibility</p:attrName>
                                        </p:attrNameLst>
                                      </p:cBhvr>
                                      <p:to>
                                        <p:strVal val="visible"/>
                                      </p:to>
                                    </p:set>
                                  </p:childTnLst>
                                </p:cTn>
                              </p:par>
                            </p:childTnLst>
                          </p:cTn>
                        </p:par>
                        <p:par>
                          <p:cTn id="7" fill="hold">
                            <p:stCondLst>
                              <p:cond delay="0"/>
                            </p:stCondLst>
                            <p:childTnLst>
                              <p:par>
                                <p:cTn id="8" presetID="9" presetClass="entr" presetSubtype="0" fill="hold" nodeType="afterEffect">
                                  <p:stCondLst>
                                    <p:cond delay="500"/>
                                  </p:stCondLst>
                                  <p:childTnLst>
                                    <p:set>
                                      <p:cBhvr>
                                        <p:cTn id="9" dur="1" fill="hold">
                                          <p:stCondLst>
                                            <p:cond delay="0"/>
                                          </p:stCondLst>
                                        </p:cTn>
                                        <p:tgtEl>
                                          <p:spTgt spid="45064"/>
                                        </p:tgtEl>
                                        <p:attrNameLst>
                                          <p:attrName>style.visibility</p:attrName>
                                        </p:attrNameLst>
                                      </p:cBhvr>
                                      <p:to>
                                        <p:strVal val="visible"/>
                                      </p:to>
                                    </p:set>
                                    <p:animEffect transition="in" filter="dissolve">
                                      <p:cBhvr>
                                        <p:cTn id="10" dur="1000"/>
                                        <p:tgtEl>
                                          <p:spTgt spid="450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j0433166"/>
          <p:cNvPicPr>
            <a:picLocks noChangeAspect="1" noChangeArrowheads="1"/>
          </p:cNvPicPr>
          <p:nvPr/>
        </p:nvPicPr>
        <p:blipFill>
          <a:blip r:embed="rId3"/>
          <a:srcRect/>
          <a:stretch>
            <a:fillRect/>
          </a:stretch>
        </p:blipFill>
        <p:spPr bwMode="auto">
          <a:xfrm>
            <a:off x="0" y="2895600"/>
            <a:ext cx="9144000" cy="3962400"/>
          </a:xfrm>
          <a:prstGeom prst="rect">
            <a:avLst/>
          </a:prstGeom>
          <a:noFill/>
          <a:ln w="9525">
            <a:noFill/>
            <a:miter lim="800000"/>
            <a:headEnd/>
            <a:tailEnd/>
          </a:ln>
        </p:spPr>
      </p:pic>
      <p:pic>
        <p:nvPicPr>
          <p:cNvPr id="31747" name="Picture 3" descr="Logo Final wo - Copy"/>
          <p:cNvPicPr>
            <a:picLocks noChangeAspect="1" noChangeArrowheads="1"/>
          </p:cNvPicPr>
          <p:nvPr/>
        </p:nvPicPr>
        <p:blipFill>
          <a:blip r:embed="rId4"/>
          <a:srcRect/>
          <a:stretch>
            <a:fillRect/>
          </a:stretch>
        </p:blipFill>
        <p:spPr bwMode="auto">
          <a:xfrm>
            <a:off x="0" y="6019800"/>
            <a:ext cx="2286000" cy="1011238"/>
          </a:xfrm>
          <a:prstGeom prst="rect">
            <a:avLst/>
          </a:prstGeom>
          <a:noFill/>
          <a:ln w="9525">
            <a:noFill/>
            <a:miter lim="800000"/>
            <a:headEnd/>
            <a:tailEnd/>
          </a:ln>
        </p:spPr>
      </p:pic>
      <p:sp>
        <p:nvSpPr>
          <p:cNvPr id="31748" name="Text Box 4"/>
          <p:cNvSpPr txBox="1">
            <a:spLocks noChangeArrowheads="1"/>
          </p:cNvSpPr>
          <p:nvPr/>
        </p:nvSpPr>
        <p:spPr bwMode="auto">
          <a:xfrm>
            <a:off x="0" y="0"/>
            <a:ext cx="8534400" cy="762000"/>
          </a:xfrm>
          <a:prstGeom prst="rect">
            <a:avLst/>
          </a:prstGeom>
          <a:noFill/>
          <a:ln w="9525">
            <a:noFill/>
            <a:miter lim="800000"/>
            <a:headEnd/>
            <a:tailEnd/>
          </a:ln>
        </p:spPr>
        <p:txBody>
          <a:bodyPr>
            <a:spAutoFit/>
          </a:bodyPr>
          <a:lstStyle/>
          <a:p>
            <a:pPr marL="682625" indent="-682625">
              <a:spcBef>
                <a:spcPct val="50000"/>
              </a:spcBef>
            </a:pPr>
            <a:r>
              <a:rPr lang="en-US" sz="4400">
                <a:latin typeface="Brush Script MT" pitchFamily="66" charset="0"/>
              </a:rPr>
              <a:t>Let’s talk about your project …</a:t>
            </a:r>
          </a:p>
        </p:txBody>
      </p:sp>
      <p:sp>
        <p:nvSpPr>
          <p:cNvPr id="31749" name="Text Box 5"/>
          <p:cNvSpPr txBox="1">
            <a:spLocks noChangeArrowheads="1"/>
          </p:cNvSpPr>
          <p:nvPr/>
        </p:nvSpPr>
        <p:spPr bwMode="auto">
          <a:xfrm>
            <a:off x="0" y="914400"/>
            <a:ext cx="8915400" cy="457200"/>
          </a:xfrm>
          <a:prstGeom prst="rect">
            <a:avLst/>
          </a:prstGeom>
          <a:noFill/>
          <a:ln w="9525" algn="ctr">
            <a:noFill/>
            <a:miter lim="800000"/>
            <a:headEnd/>
            <a:tailEnd/>
          </a:ln>
        </p:spPr>
        <p:txBody>
          <a:bodyPr>
            <a:spAutoFit/>
          </a:bodyPr>
          <a:lstStyle/>
          <a:p>
            <a:pPr algn="ctr">
              <a:spcBef>
                <a:spcPct val="50000"/>
              </a:spcBef>
            </a:pPr>
            <a:r>
              <a:rPr lang="en-US" sz="2400">
                <a:solidFill>
                  <a:srgbClr val="008000"/>
                </a:solidFill>
                <a:latin typeface="Arial Rounded MT Bold" pitchFamily="34" charset="0"/>
              </a:rPr>
              <a:t>What are some ways you can hydromod your project ?</a:t>
            </a:r>
          </a:p>
        </p:txBody>
      </p:sp>
      <p:sp>
        <p:nvSpPr>
          <p:cNvPr id="49158" name="Text Box 6"/>
          <p:cNvSpPr txBox="1">
            <a:spLocks noChangeArrowheads="1"/>
          </p:cNvSpPr>
          <p:nvPr/>
        </p:nvSpPr>
        <p:spPr bwMode="auto">
          <a:xfrm>
            <a:off x="381000" y="1600200"/>
            <a:ext cx="4114800" cy="2100263"/>
          </a:xfrm>
          <a:prstGeom prst="rect">
            <a:avLst/>
          </a:prstGeom>
          <a:noFill/>
          <a:ln w="9525" algn="ctr">
            <a:noFill/>
            <a:miter lim="800000"/>
            <a:headEnd/>
            <a:tailEnd/>
          </a:ln>
        </p:spPr>
        <p:txBody>
          <a:bodyPr>
            <a:spAutoFit/>
          </a:bodyPr>
          <a:lstStyle/>
          <a:p>
            <a:pPr marL="341313" indent="-341313">
              <a:spcBef>
                <a:spcPct val="50000"/>
              </a:spcBef>
              <a:buFontTx/>
              <a:buChar char="•"/>
            </a:pPr>
            <a:r>
              <a:rPr lang="en-US" sz="2400">
                <a:solidFill>
                  <a:schemeClr val="bg2"/>
                </a:solidFill>
              </a:rPr>
              <a:t>Disconnect roof drains</a:t>
            </a:r>
          </a:p>
          <a:p>
            <a:pPr marL="341313" indent="-341313">
              <a:spcBef>
                <a:spcPct val="50000"/>
              </a:spcBef>
              <a:buFontTx/>
              <a:buChar char="•"/>
            </a:pPr>
            <a:r>
              <a:rPr lang="en-US" sz="2400">
                <a:solidFill>
                  <a:schemeClr val="bg2"/>
                </a:solidFill>
              </a:rPr>
              <a:t>Plant trees</a:t>
            </a:r>
          </a:p>
          <a:p>
            <a:pPr marL="341313" indent="-341313">
              <a:spcBef>
                <a:spcPct val="50000"/>
              </a:spcBef>
              <a:buFontTx/>
              <a:buChar char="•"/>
            </a:pPr>
            <a:r>
              <a:rPr lang="en-US" sz="2400">
                <a:solidFill>
                  <a:schemeClr val="bg2"/>
                </a:solidFill>
              </a:rPr>
              <a:t>Conserve natural areas</a:t>
            </a:r>
          </a:p>
          <a:p>
            <a:pPr marL="341313" indent="-341313">
              <a:spcBef>
                <a:spcPct val="50000"/>
              </a:spcBef>
              <a:buFontTx/>
              <a:buChar char="•"/>
            </a:pPr>
            <a:r>
              <a:rPr lang="en-US" sz="2400"/>
              <a:t>Use good LID Practices</a:t>
            </a:r>
          </a:p>
        </p:txBody>
      </p:sp>
      <p:pic>
        <p:nvPicPr>
          <p:cNvPr id="49160" name="Picture 8" descr="Shamrock_channel"/>
          <p:cNvPicPr>
            <a:picLocks noChangeAspect="1" noChangeArrowheads="1"/>
          </p:cNvPicPr>
          <p:nvPr/>
        </p:nvPicPr>
        <p:blipFill>
          <a:blip r:embed="rId5"/>
          <a:srcRect/>
          <a:stretch>
            <a:fillRect/>
          </a:stretch>
        </p:blipFill>
        <p:spPr bwMode="auto">
          <a:xfrm>
            <a:off x="4876800" y="1447800"/>
            <a:ext cx="3140075" cy="35814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9158">
                                            <p:txEl>
                                              <p:pRg st="3" end="3"/>
                                            </p:txEl>
                                          </p:spTgt>
                                        </p:tgtEl>
                                        <p:attrNameLst>
                                          <p:attrName>style.visibility</p:attrName>
                                        </p:attrNameLst>
                                      </p:cBhvr>
                                      <p:to>
                                        <p:strVal val="visible"/>
                                      </p:to>
                                    </p:set>
                                  </p:childTnLst>
                                </p:cTn>
                              </p:par>
                            </p:childTnLst>
                          </p:cTn>
                        </p:par>
                        <p:par>
                          <p:cTn id="7" fill="hold">
                            <p:stCondLst>
                              <p:cond delay="0"/>
                            </p:stCondLst>
                            <p:childTnLst>
                              <p:par>
                                <p:cTn id="8" presetID="9" presetClass="entr" presetSubtype="0" fill="hold" nodeType="afterEffect">
                                  <p:stCondLst>
                                    <p:cond delay="500"/>
                                  </p:stCondLst>
                                  <p:childTnLst>
                                    <p:set>
                                      <p:cBhvr>
                                        <p:cTn id="9" dur="1" fill="hold">
                                          <p:stCondLst>
                                            <p:cond delay="0"/>
                                          </p:stCondLst>
                                        </p:cTn>
                                        <p:tgtEl>
                                          <p:spTgt spid="49160"/>
                                        </p:tgtEl>
                                        <p:attrNameLst>
                                          <p:attrName>style.visibility</p:attrName>
                                        </p:attrNameLst>
                                      </p:cBhvr>
                                      <p:to>
                                        <p:strVal val="visible"/>
                                      </p:to>
                                    </p:set>
                                    <p:animEffect transition="in" filter="dissolve">
                                      <p:cBhvr>
                                        <p:cTn id="10" dur="1000"/>
                                        <p:tgtEl>
                                          <p:spTgt spid="491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descr="j0433166"/>
          <p:cNvPicPr>
            <a:picLocks noChangeAspect="1" noChangeArrowheads="1"/>
          </p:cNvPicPr>
          <p:nvPr/>
        </p:nvPicPr>
        <p:blipFill>
          <a:blip r:embed="rId3"/>
          <a:srcRect/>
          <a:stretch>
            <a:fillRect/>
          </a:stretch>
        </p:blipFill>
        <p:spPr bwMode="auto">
          <a:xfrm>
            <a:off x="0" y="2895600"/>
            <a:ext cx="9144000" cy="3962400"/>
          </a:xfrm>
          <a:prstGeom prst="rect">
            <a:avLst/>
          </a:prstGeom>
          <a:noFill/>
          <a:ln w="9525">
            <a:noFill/>
            <a:miter lim="800000"/>
            <a:headEnd/>
            <a:tailEnd/>
          </a:ln>
        </p:spPr>
      </p:pic>
      <p:pic>
        <p:nvPicPr>
          <p:cNvPr id="32771" name="Picture 3" descr="Logo Final wo - Copy"/>
          <p:cNvPicPr>
            <a:picLocks noChangeAspect="1" noChangeArrowheads="1"/>
          </p:cNvPicPr>
          <p:nvPr/>
        </p:nvPicPr>
        <p:blipFill>
          <a:blip r:embed="rId4"/>
          <a:srcRect/>
          <a:stretch>
            <a:fillRect/>
          </a:stretch>
        </p:blipFill>
        <p:spPr bwMode="auto">
          <a:xfrm>
            <a:off x="0" y="6019800"/>
            <a:ext cx="2286000" cy="1011238"/>
          </a:xfrm>
          <a:prstGeom prst="rect">
            <a:avLst/>
          </a:prstGeom>
          <a:noFill/>
          <a:ln w="9525">
            <a:noFill/>
            <a:miter lim="800000"/>
            <a:headEnd/>
            <a:tailEnd/>
          </a:ln>
        </p:spPr>
      </p:pic>
      <p:sp>
        <p:nvSpPr>
          <p:cNvPr id="32772" name="Text Box 4"/>
          <p:cNvSpPr txBox="1">
            <a:spLocks noChangeArrowheads="1"/>
          </p:cNvSpPr>
          <p:nvPr/>
        </p:nvSpPr>
        <p:spPr bwMode="auto">
          <a:xfrm>
            <a:off x="0" y="0"/>
            <a:ext cx="8534400" cy="762000"/>
          </a:xfrm>
          <a:prstGeom prst="rect">
            <a:avLst/>
          </a:prstGeom>
          <a:noFill/>
          <a:ln w="9525">
            <a:noFill/>
            <a:miter lim="800000"/>
            <a:headEnd/>
            <a:tailEnd/>
          </a:ln>
        </p:spPr>
        <p:txBody>
          <a:bodyPr>
            <a:spAutoFit/>
          </a:bodyPr>
          <a:lstStyle/>
          <a:p>
            <a:pPr marL="682625" indent="-682625">
              <a:spcBef>
                <a:spcPct val="50000"/>
              </a:spcBef>
            </a:pPr>
            <a:r>
              <a:rPr lang="en-US" sz="4400" dirty="0">
                <a:latin typeface="Brush Script MT" pitchFamily="66" charset="0"/>
              </a:rPr>
              <a:t>Local LID Resources …</a:t>
            </a:r>
          </a:p>
        </p:txBody>
      </p:sp>
      <p:sp>
        <p:nvSpPr>
          <p:cNvPr id="32773" name="TextBox 7"/>
          <p:cNvSpPr txBox="1">
            <a:spLocks noChangeArrowheads="1"/>
          </p:cNvSpPr>
          <p:nvPr/>
        </p:nvSpPr>
        <p:spPr bwMode="auto">
          <a:xfrm>
            <a:off x="457200" y="838200"/>
            <a:ext cx="8077200" cy="3354765"/>
          </a:xfrm>
          <a:prstGeom prst="rect">
            <a:avLst/>
          </a:prstGeom>
          <a:noFill/>
          <a:ln w="9525">
            <a:noFill/>
            <a:miter lim="800000"/>
            <a:headEnd/>
            <a:tailEnd/>
          </a:ln>
        </p:spPr>
        <p:txBody>
          <a:bodyPr>
            <a:spAutoFit/>
          </a:bodyPr>
          <a:lstStyle/>
          <a:p>
            <a:r>
              <a:rPr lang="en-US" dirty="0" smtClean="0"/>
              <a:t>California State Water Resources Board LID Webpage</a:t>
            </a:r>
            <a:endParaRPr lang="en-US" dirty="0"/>
          </a:p>
          <a:p>
            <a:pPr lvl="1">
              <a:spcAft>
                <a:spcPts val="600"/>
              </a:spcAft>
            </a:pPr>
            <a:r>
              <a:rPr lang="en-US" sz="1600" dirty="0" smtClean="0">
                <a:hlinkClick r:id="rId5"/>
              </a:rPr>
              <a:t>http://www.waterboards.ca.gov/water_issues/programs/low_impact_development/</a:t>
            </a:r>
            <a:r>
              <a:rPr lang="en-US" sz="1600" dirty="0" smtClean="0"/>
              <a:t> </a:t>
            </a:r>
            <a:endParaRPr lang="en-US" sz="1600" dirty="0"/>
          </a:p>
          <a:p>
            <a:r>
              <a:rPr lang="en-US" dirty="0" smtClean="0"/>
              <a:t>UC Davis Extension – Center for Water and Land Use</a:t>
            </a:r>
            <a:endParaRPr lang="en-US" dirty="0"/>
          </a:p>
          <a:p>
            <a:pPr lvl="1">
              <a:spcAft>
                <a:spcPts val="600"/>
              </a:spcAft>
            </a:pPr>
            <a:r>
              <a:rPr lang="en-US" sz="1600" dirty="0" smtClean="0">
                <a:hlinkClick r:id="rId6"/>
              </a:rPr>
              <a:t>http://extension.ucdavis.edu/unit/center_for_water_and_land_use/index.asp</a:t>
            </a:r>
            <a:r>
              <a:rPr lang="en-US" dirty="0" smtClean="0"/>
              <a:t> </a:t>
            </a:r>
            <a:endParaRPr lang="en-US" dirty="0"/>
          </a:p>
          <a:p>
            <a:r>
              <a:rPr lang="en-US" dirty="0" smtClean="0"/>
              <a:t>Technical Paper on </a:t>
            </a:r>
            <a:r>
              <a:rPr lang="en-US" dirty="0" err="1" smtClean="0"/>
              <a:t>Phytoremediation</a:t>
            </a:r>
            <a:r>
              <a:rPr lang="en-US" dirty="0" smtClean="0"/>
              <a:t> of Heavy Metals in Wastewater in the Central Valley</a:t>
            </a:r>
            <a:endParaRPr lang="en-US" dirty="0"/>
          </a:p>
          <a:p>
            <a:pPr lvl="1">
              <a:spcAft>
                <a:spcPts val="600"/>
              </a:spcAft>
            </a:pPr>
            <a:r>
              <a:rPr lang="en-US" sz="1600" dirty="0" smtClean="0">
                <a:hlinkClick r:id="rId7"/>
              </a:rPr>
              <a:t>http://isebindia.com/icpep-3/icpep3-s-8.html</a:t>
            </a:r>
            <a:r>
              <a:rPr lang="en-US" sz="1600" dirty="0" smtClean="0"/>
              <a:t> </a:t>
            </a:r>
            <a:endParaRPr lang="en-US" sz="1600" dirty="0"/>
          </a:p>
          <a:p>
            <a:r>
              <a:rPr lang="en-US" dirty="0" smtClean="0"/>
              <a:t>UC Berkley, Dr. Norman Terry’s Website on </a:t>
            </a:r>
            <a:r>
              <a:rPr lang="en-US" dirty="0" err="1" smtClean="0"/>
              <a:t>Phytoremediation</a:t>
            </a:r>
            <a:r>
              <a:rPr lang="en-US" dirty="0" smtClean="0"/>
              <a:t> Research</a:t>
            </a:r>
          </a:p>
          <a:p>
            <a:pPr marL="457200">
              <a:spcAft>
                <a:spcPts val="600"/>
              </a:spcAft>
            </a:pPr>
            <a:r>
              <a:rPr lang="en-US" sz="1600" dirty="0" smtClean="0">
                <a:hlinkClick r:id="rId8"/>
              </a:rPr>
              <a:t>http://plantbio.berkeley.edu/~terry/index.html</a:t>
            </a:r>
            <a:r>
              <a:rPr lang="en-US" sz="1600" dirty="0" smtClean="0"/>
              <a:t> </a:t>
            </a:r>
          </a:p>
          <a:p>
            <a:r>
              <a:rPr lang="en-US" dirty="0" smtClean="0"/>
              <a:t>UC Cooperative Extension – San Joaquin County Master Gardeners Program</a:t>
            </a:r>
            <a:endParaRPr lang="en-US" dirty="0"/>
          </a:p>
          <a:p>
            <a:pPr lvl="1">
              <a:spcAft>
                <a:spcPts val="600"/>
              </a:spcAft>
            </a:pPr>
            <a:r>
              <a:rPr lang="en-US" sz="1600" dirty="0" smtClean="0">
                <a:hlinkClick r:id="rId9"/>
              </a:rPr>
              <a:t>http://sjmastergardeners.ucdavis.edu/index.cfm</a:t>
            </a:r>
            <a:r>
              <a:rPr lang="en-US" sz="1600" dirty="0" smtClean="0"/>
              <a:t> </a:t>
            </a:r>
            <a:endParaRPr lang="en-US" sz="1600"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4" descr="j0433142"/>
          <p:cNvPicPr>
            <a:picLocks noChangeAspect="1" noChangeArrowheads="1"/>
          </p:cNvPicPr>
          <p:nvPr/>
        </p:nvPicPr>
        <p:blipFill>
          <a:blip r:embed="rId3"/>
          <a:srcRect/>
          <a:stretch>
            <a:fillRect/>
          </a:stretch>
        </p:blipFill>
        <p:spPr bwMode="auto">
          <a:xfrm>
            <a:off x="-381000" y="-1588"/>
            <a:ext cx="10363200" cy="6859588"/>
          </a:xfrm>
          <a:prstGeom prst="rect">
            <a:avLst/>
          </a:prstGeom>
          <a:noFill/>
          <a:ln w="9525">
            <a:noFill/>
            <a:miter lim="800000"/>
            <a:headEnd/>
            <a:tailEnd/>
          </a:ln>
        </p:spPr>
      </p:pic>
      <p:sp>
        <p:nvSpPr>
          <p:cNvPr id="33795" name="WordArt 5"/>
          <p:cNvSpPr>
            <a:spLocks noChangeArrowheads="1" noChangeShapeType="1" noTextEdit="1"/>
          </p:cNvSpPr>
          <p:nvPr/>
        </p:nvSpPr>
        <p:spPr bwMode="auto">
          <a:xfrm>
            <a:off x="2590800" y="1524000"/>
            <a:ext cx="5105400" cy="3048000"/>
          </a:xfrm>
          <a:prstGeom prst="rect">
            <a:avLst/>
          </a:prstGeom>
        </p:spPr>
        <p:txBody>
          <a:bodyPr spcFirstLastPara="1" wrap="none" fromWordArt="1">
            <a:prstTxWarp prst="textArchUp">
              <a:avLst>
                <a:gd name="adj" fmla="val 11123940"/>
              </a:avLst>
            </a:prstTxWarp>
          </a:bodyPr>
          <a:lstStyle/>
          <a:p>
            <a:pPr algn="ctr"/>
            <a:r>
              <a:rPr lang="en-US" sz="3600" kern="10">
                <a:ln w="9525">
                  <a:solidFill>
                    <a:srgbClr val="000000"/>
                  </a:solidFill>
                  <a:round/>
                  <a:headEnd/>
                  <a:tailEnd/>
                </a:ln>
                <a:solidFill>
                  <a:srgbClr val="000000"/>
                </a:solidFill>
                <a:latin typeface="Arial Black"/>
              </a:rPr>
              <a:t>Low Impact Development</a:t>
            </a:r>
          </a:p>
        </p:txBody>
      </p:sp>
      <p:sp>
        <p:nvSpPr>
          <p:cNvPr id="33796" name="WordArt 9"/>
          <p:cNvSpPr>
            <a:spLocks noChangeArrowheads="1" noChangeShapeType="1" noTextEdit="1"/>
          </p:cNvSpPr>
          <p:nvPr/>
        </p:nvSpPr>
        <p:spPr bwMode="auto">
          <a:xfrm>
            <a:off x="3048000" y="5029200"/>
            <a:ext cx="4267200" cy="1295400"/>
          </a:xfrm>
          <a:prstGeom prst="rect">
            <a:avLst/>
          </a:prstGeom>
        </p:spPr>
        <p:txBody>
          <a:bodyPr wrap="none" fromWordArt="1">
            <a:prstTxWarp prst="textCanDown">
              <a:avLst>
                <a:gd name="adj" fmla="val 33333"/>
              </a:avLst>
            </a:prstTxWarp>
          </a:bodyPr>
          <a:lstStyle/>
          <a:p>
            <a:pPr algn="ctr"/>
            <a:r>
              <a:rPr lang="en-US" sz="3600" kern="10">
                <a:ln w="9525">
                  <a:solidFill>
                    <a:srgbClr val="000000"/>
                  </a:solidFill>
                  <a:round/>
                  <a:headEnd/>
                  <a:tailEnd/>
                </a:ln>
                <a:solidFill>
                  <a:srgbClr val="000000"/>
                </a:solidFill>
                <a:latin typeface="Arial Black"/>
              </a:rPr>
              <a:t>Hydromodification</a:t>
            </a:r>
          </a:p>
        </p:txBody>
      </p:sp>
      <p:sp>
        <p:nvSpPr>
          <p:cNvPr id="33797" name="Text Box 10"/>
          <p:cNvSpPr txBox="1">
            <a:spLocks noChangeArrowheads="1"/>
          </p:cNvSpPr>
          <p:nvPr/>
        </p:nvSpPr>
        <p:spPr bwMode="auto">
          <a:xfrm>
            <a:off x="0" y="0"/>
            <a:ext cx="4648200" cy="1311275"/>
          </a:xfrm>
          <a:prstGeom prst="rect">
            <a:avLst/>
          </a:prstGeom>
          <a:noFill/>
          <a:ln w="9525">
            <a:noFill/>
            <a:miter lim="800000"/>
            <a:headEnd/>
            <a:tailEnd/>
          </a:ln>
        </p:spPr>
        <p:txBody>
          <a:bodyPr>
            <a:spAutoFit/>
          </a:bodyPr>
          <a:lstStyle/>
          <a:p>
            <a:pPr>
              <a:spcBef>
                <a:spcPct val="50000"/>
              </a:spcBef>
            </a:pPr>
            <a:r>
              <a:rPr lang="en-US" sz="4000">
                <a:solidFill>
                  <a:schemeClr val="bg1"/>
                </a:solidFill>
                <a:latin typeface="Brush Script MT" pitchFamily="66" charset="0"/>
              </a:rPr>
              <a:t>Changing the Standards for Development</a:t>
            </a:r>
          </a:p>
        </p:txBody>
      </p:sp>
      <p:pic>
        <p:nvPicPr>
          <p:cNvPr id="33798" name="Picture 12" descr="Logo Final wo - Copy"/>
          <p:cNvPicPr>
            <a:picLocks noChangeAspect="1" noChangeArrowheads="1"/>
          </p:cNvPicPr>
          <p:nvPr/>
        </p:nvPicPr>
        <p:blipFill>
          <a:blip r:embed="rId4"/>
          <a:srcRect/>
          <a:stretch>
            <a:fillRect/>
          </a:stretch>
        </p:blipFill>
        <p:spPr bwMode="auto">
          <a:xfrm>
            <a:off x="0" y="6019800"/>
            <a:ext cx="2286000" cy="1011238"/>
          </a:xfrm>
          <a:prstGeom prst="rect">
            <a:avLst/>
          </a:prstGeom>
          <a:noFill/>
          <a:ln w="9525">
            <a:noFill/>
            <a:miter lim="800000"/>
            <a:headEnd/>
            <a:tailEnd/>
          </a:ln>
        </p:spPr>
      </p:pic>
    </p:spTree>
  </p:cSld>
  <p:clrMapOvr>
    <a:masterClrMapping/>
  </p:clrMapOvr>
  <p:transition>
    <p:circl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DDDDDD"/>
        </a:solidFill>
        <a:effectLst/>
      </p:bgPr>
    </p:bg>
    <p:spTree>
      <p:nvGrpSpPr>
        <p:cNvPr id="1" name=""/>
        <p:cNvGrpSpPr/>
        <p:nvPr/>
      </p:nvGrpSpPr>
      <p:grpSpPr>
        <a:xfrm>
          <a:off x="0" y="0"/>
          <a:ext cx="0" cy="0"/>
          <a:chOff x="0" y="0"/>
          <a:chExt cx="0" cy="0"/>
        </a:xfrm>
      </p:grpSpPr>
      <p:pic>
        <p:nvPicPr>
          <p:cNvPr id="34818" name="Picture 4" descr="Logo Final wo - Copy"/>
          <p:cNvPicPr>
            <a:picLocks noChangeAspect="1" noChangeArrowheads="1"/>
          </p:cNvPicPr>
          <p:nvPr/>
        </p:nvPicPr>
        <p:blipFill>
          <a:blip r:embed="rId3"/>
          <a:srcRect/>
          <a:stretch>
            <a:fillRect/>
          </a:stretch>
        </p:blipFill>
        <p:spPr bwMode="auto">
          <a:xfrm>
            <a:off x="304800" y="0"/>
            <a:ext cx="8035925" cy="3549650"/>
          </a:xfrm>
          <a:prstGeom prst="rect">
            <a:avLst/>
          </a:prstGeom>
          <a:noFill/>
          <a:ln w="9525">
            <a:noFill/>
            <a:miter lim="800000"/>
            <a:headEnd/>
            <a:tailEnd/>
          </a:ln>
        </p:spPr>
      </p:pic>
      <p:sp>
        <p:nvSpPr>
          <p:cNvPr id="34819" name="Text Box 5"/>
          <p:cNvSpPr txBox="1">
            <a:spLocks noChangeArrowheads="1"/>
          </p:cNvSpPr>
          <p:nvPr/>
        </p:nvSpPr>
        <p:spPr bwMode="auto">
          <a:xfrm>
            <a:off x="2971800" y="2514600"/>
            <a:ext cx="5943600" cy="641350"/>
          </a:xfrm>
          <a:prstGeom prst="rect">
            <a:avLst/>
          </a:prstGeom>
          <a:noFill/>
          <a:ln w="9525" algn="ctr">
            <a:noFill/>
            <a:miter lim="800000"/>
            <a:headEnd/>
            <a:tailEnd/>
          </a:ln>
        </p:spPr>
        <p:txBody>
          <a:bodyPr>
            <a:spAutoFit/>
          </a:bodyPr>
          <a:lstStyle/>
          <a:p>
            <a:pPr>
              <a:spcBef>
                <a:spcPct val="50000"/>
              </a:spcBef>
            </a:pPr>
            <a:r>
              <a:rPr lang="en-US" sz="3600">
                <a:latin typeface="Brush Script MT" pitchFamily="66" charset="0"/>
              </a:rPr>
              <a:t>… not your typical consultant</a:t>
            </a:r>
          </a:p>
        </p:txBody>
      </p:sp>
      <p:sp>
        <p:nvSpPr>
          <p:cNvPr id="34820" name="Text Box 6"/>
          <p:cNvSpPr txBox="1">
            <a:spLocks noChangeArrowheads="1"/>
          </p:cNvSpPr>
          <p:nvPr/>
        </p:nvSpPr>
        <p:spPr bwMode="auto">
          <a:xfrm>
            <a:off x="0" y="0"/>
            <a:ext cx="8077200" cy="366713"/>
          </a:xfrm>
          <a:prstGeom prst="rect">
            <a:avLst/>
          </a:prstGeom>
          <a:noFill/>
          <a:ln w="9525" algn="ctr">
            <a:noFill/>
            <a:miter lim="800000"/>
            <a:headEnd/>
            <a:tailEnd/>
          </a:ln>
        </p:spPr>
        <p:txBody>
          <a:bodyPr>
            <a:spAutoFit/>
          </a:bodyPr>
          <a:lstStyle/>
          <a:p>
            <a:pPr>
              <a:spcBef>
                <a:spcPct val="50000"/>
              </a:spcBef>
            </a:pPr>
            <a:r>
              <a:rPr lang="en-US">
                <a:latin typeface="Arial Rounded MT Bold" pitchFamily="34" charset="0"/>
              </a:rPr>
              <a:t>For more information or help with your storm water project, contact …</a:t>
            </a:r>
          </a:p>
        </p:txBody>
      </p:sp>
      <p:sp>
        <p:nvSpPr>
          <p:cNvPr id="34821" name="Text Box 7"/>
          <p:cNvSpPr txBox="1">
            <a:spLocks noChangeArrowheads="1"/>
          </p:cNvSpPr>
          <p:nvPr/>
        </p:nvSpPr>
        <p:spPr bwMode="auto">
          <a:xfrm>
            <a:off x="0" y="4800600"/>
            <a:ext cx="2819400" cy="800100"/>
          </a:xfrm>
          <a:prstGeom prst="rect">
            <a:avLst/>
          </a:prstGeom>
          <a:noFill/>
          <a:ln w="9525" algn="ctr">
            <a:noFill/>
            <a:miter lim="800000"/>
            <a:headEnd/>
            <a:tailEnd/>
          </a:ln>
        </p:spPr>
        <p:txBody>
          <a:bodyPr>
            <a:spAutoFit/>
          </a:bodyPr>
          <a:lstStyle/>
          <a:p>
            <a:pPr algn="ctr">
              <a:spcBef>
                <a:spcPct val="50000"/>
              </a:spcBef>
            </a:pPr>
            <a:r>
              <a:rPr lang="en-US"/>
              <a:t>(209) 334-5363 ext. 202</a:t>
            </a:r>
          </a:p>
          <a:p>
            <a:pPr algn="ctr"/>
            <a:r>
              <a:rPr lang="en-US" sz="1400"/>
              <a:t>315 W. Pine Street, Suite 8</a:t>
            </a:r>
          </a:p>
          <a:p>
            <a:pPr algn="ctr"/>
            <a:r>
              <a:rPr lang="en-US" sz="1400"/>
              <a:t>Lodi, CA 95240</a:t>
            </a:r>
          </a:p>
        </p:txBody>
      </p:sp>
      <p:sp>
        <p:nvSpPr>
          <p:cNvPr id="34822" name="Text Box 7"/>
          <p:cNvSpPr txBox="1">
            <a:spLocks noChangeArrowheads="1"/>
          </p:cNvSpPr>
          <p:nvPr/>
        </p:nvSpPr>
        <p:spPr bwMode="auto">
          <a:xfrm>
            <a:off x="4267200" y="4724400"/>
            <a:ext cx="2590800" cy="1123950"/>
          </a:xfrm>
          <a:prstGeom prst="rect">
            <a:avLst/>
          </a:prstGeom>
          <a:noFill/>
          <a:ln w="9525" algn="ctr">
            <a:noFill/>
            <a:miter lim="800000"/>
            <a:headEnd/>
            <a:tailEnd/>
          </a:ln>
        </p:spPr>
        <p:txBody>
          <a:bodyPr>
            <a:spAutoFit/>
          </a:bodyPr>
          <a:lstStyle/>
          <a:p>
            <a:pPr algn="ctr">
              <a:spcBef>
                <a:spcPct val="50000"/>
              </a:spcBef>
            </a:pPr>
            <a:r>
              <a:rPr lang="en-US"/>
              <a:t>(704) 545-0783</a:t>
            </a:r>
          </a:p>
          <a:p>
            <a:pPr algn="ctr">
              <a:spcBef>
                <a:spcPct val="50000"/>
              </a:spcBef>
            </a:pPr>
            <a:r>
              <a:rPr lang="en-US" sz="1400"/>
              <a:t>7110 Brighton Park Drive</a:t>
            </a:r>
            <a:br>
              <a:rPr lang="en-US" sz="1400"/>
            </a:br>
            <a:r>
              <a:rPr lang="en-US" sz="1400"/>
              <a:t>Suite 400-111</a:t>
            </a:r>
            <a:br>
              <a:rPr lang="en-US" sz="1400"/>
            </a:br>
            <a:r>
              <a:rPr lang="en-US" sz="1400"/>
              <a:t>Charlotte, NC 28227</a:t>
            </a:r>
          </a:p>
        </p:txBody>
      </p:sp>
      <p:sp>
        <p:nvSpPr>
          <p:cNvPr id="34823" name="Text Box 7"/>
          <p:cNvSpPr txBox="1">
            <a:spLocks noChangeArrowheads="1"/>
          </p:cNvSpPr>
          <p:nvPr/>
        </p:nvSpPr>
        <p:spPr bwMode="auto">
          <a:xfrm>
            <a:off x="6477000" y="5842000"/>
            <a:ext cx="2667000" cy="1016000"/>
          </a:xfrm>
          <a:prstGeom prst="rect">
            <a:avLst/>
          </a:prstGeom>
          <a:noFill/>
          <a:ln w="9525" algn="ctr">
            <a:noFill/>
            <a:miter lim="800000"/>
            <a:headEnd/>
            <a:tailEnd/>
          </a:ln>
        </p:spPr>
        <p:txBody>
          <a:bodyPr>
            <a:spAutoFit/>
          </a:bodyPr>
          <a:lstStyle/>
          <a:p>
            <a:pPr algn="ctr"/>
            <a:r>
              <a:rPr lang="en-US"/>
              <a:t>(866) 734-9244 </a:t>
            </a:r>
          </a:p>
          <a:p>
            <a:pPr algn="ctr"/>
            <a:r>
              <a:rPr lang="en-US" sz="1400"/>
              <a:t>20079 Stone Oak Parkway</a:t>
            </a:r>
          </a:p>
          <a:p>
            <a:pPr algn="ctr"/>
            <a:r>
              <a:rPr lang="en-US" sz="1400"/>
              <a:t>Suite 1105-129</a:t>
            </a:r>
          </a:p>
          <a:p>
            <a:pPr algn="ctr"/>
            <a:r>
              <a:rPr lang="en-US" sz="1400"/>
              <a:t>San Antonio, TX 78258</a:t>
            </a:r>
          </a:p>
        </p:txBody>
      </p:sp>
      <p:sp>
        <p:nvSpPr>
          <p:cNvPr id="34824" name="Text Box 7"/>
          <p:cNvSpPr txBox="1">
            <a:spLocks noChangeArrowheads="1"/>
          </p:cNvSpPr>
          <p:nvPr/>
        </p:nvSpPr>
        <p:spPr bwMode="auto">
          <a:xfrm>
            <a:off x="0" y="3048000"/>
            <a:ext cx="3581400" cy="1169988"/>
          </a:xfrm>
          <a:prstGeom prst="rect">
            <a:avLst/>
          </a:prstGeom>
          <a:noFill/>
          <a:ln w="9525" algn="ctr">
            <a:noFill/>
            <a:miter lim="800000"/>
            <a:headEnd/>
            <a:tailEnd/>
          </a:ln>
        </p:spPr>
        <p:txBody>
          <a:bodyPr>
            <a:spAutoFit/>
          </a:bodyPr>
          <a:lstStyle/>
          <a:p>
            <a:pPr algn="ctr">
              <a:spcBef>
                <a:spcPts val="600"/>
              </a:spcBef>
            </a:pPr>
            <a:r>
              <a:rPr lang="en-US" sz="2400"/>
              <a:t>John M. Teravskis</a:t>
            </a:r>
          </a:p>
          <a:p>
            <a:pPr algn="ctr">
              <a:spcBef>
                <a:spcPts val="600"/>
              </a:spcBef>
            </a:pPr>
            <a:r>
              <a:rPr lang="en-US" i="1"/>
              <a:t>Regional Manager</a:t>
            </a:r>
          </a:p>
          <a:p>
            <a:pPr algn="ctr">
              <a:spcBef>
                <a:spcPts val="600"/>
              </a:spcBef>
            </a:pPr>
            <a:r>
              <a:rPr lang="en-US"/>
              <a:t>jteravskis@wgr-sw.com</a:t>
            </a:r>
          </a:p>
        </p:txBody>
      </p:sp>
      <p:sp>
        <p:nvSpPr>
          <p:cNvPr id="34825" name="Text Box 7"/>
          <p:cNvSpPr txBox="1">
            <a:spLocks noChangeArrowheads="1"/>
          </p:cNvSpPr>
          <p:nvPr/>
        </p:nvSpPr>
        <p:spPr bwMode="auto">
          <a:xfrm>
            <a:off x="1600200" y="5867400"/>
            <a:ext cx="2819400" cy="800100"/>
          </a:xfrm>
          <a:prstGeom prst="rect">
            <a:avLst/>
          </a:prstGeom>
          <a:noFill/>
          <a:ln w="9525" algn="ctr">
            <a:noFill/>
            <a:miter lim="800000"/>
            <a:headEnd/>
            <a:tailEnd/>
          </a:ln>
        </p:spPr>
        <p:txBody>
          <a:bodyPr>
            <a:spAutoFit/>
          </a:bodyPr>
          <a:lstStyle/>
          <a:p>
            <a:pPr algn="ctr">
              <a:spcBef>
                <a:spcPct val="50000"/>
              </a:spcBef>
            </a:pPr>
            <a:r>
              <a:rPr lang="en-US"/>
              <a:t>(562) 799-8510</a:t>
            </a:r>
          </a:p>
          <a:p>
            <a:pPr algn="ctr"/>
            <a:r>
              <a:rPr lang="en-US" sz="1400"/>
              <a:t>11021 Winners Circle, Suite 101</a:t>
            </a:r>
          </a:p>
          <a:p>
            <a:pPr algn="ctr"/>
            <a:r>
              <a:rPr lang="en-US" sz="1400"/>
              <a:t>Los Alamitos, CA 90720</a:t>
            </a:r>
          </a:p>
        </p:txBody>
      </p:sp>
      <p:sp>
        <p:nvSpPr>
          <p:cNvPr id="34826" name="TextBox 9">
            <a:hlinkClick r:id="rId4"/>
          </p:cNvPr>
          <p:cNvSpPr txBox="1">
            <a:spLocks noChangeArrowheads="1"/>
          </p:cNvSpPr>
          <p:nvPr/>
        </p:nvSpPr>
        <p:spPr bwMode="auto">
          <a:xfrm>
            <a:off x="7543800" y="4724400"/>
            <a:ext cx="1447800" cy="369888"/>
          </a:xfrm>
          <a:prstGeom prst="rect">
            <a:avLst/>
          </a:prstGeom>
          <a:noFill/>
          <a:ln w="9525">
            <a:noFill/>
            <a:miter lim="800000"/>
            <a:headEnd/>
            <a:tailEnd/>
          </a:ln>
        </p:spPr>
        <p:txBody>
          <a:bodyPr>
            <a:spAutoFit/>
          </a:bodyPr>
          <a:lstStyle/>
          <a:p>
            <a:pPr algn="ctr"/>
            <a:r>
              <a:rPr lang="en-US" sz="900" i="1"/>
              <a:t>Storm Water Video Contest</a:t>
            </a:r>
          </a:p>
        </p:txBody>
      </p:sp>
    </p:spTree>
  </p:cSld>
  <p:clrMapOvr>
    <a:masterClrMapping/>
  </p:clrMapOvr>
  <p:transition spd="med">
    <p:wipe di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4" descr="j0433166"/>
          <p:cNvPicPr>
            <a:picLocks noChangeAspect="1" noChangeArrowheads="1"/>
          </p:cNvPicPr>
          <p:nvPr/>
        </p:nvPicPr>
        <p:blipFill>
          <a:blip r:embed="rId3"/>
          <a:srcRect/>
          <a:stretch>
            <a:fillRect/>
          </a:stretch>
        </p:blipFill>
        <p:spPr bwMode="auto">
          <a:xfrm>
            <a:off x="0" y="2895600"/>
            <a:ext cx="9144000" cy="3962400"/>
          </a:xfrm>
          <a:prstGeom prst="rect">
            <a:avLst/>
          </a:prstGeom>
          <a:noFill/>
          <a:ln w="9525">
            <a:noFill/>
            <a:miter lim="800000"/>
            <a:headEnd/>
            <a:tailEnd/>
          </a:ln>
        </p:spPr>
      </p:pic>
      <p:sp>
        <p:nvSpPr>
          <p:cNvPr id="6151" name="Text Box 7"/>
          <p:cNvSpPr txBox="1">
            <a:spLocks noChangeArrowheads="1"/>
          </p:cNvSpPr>
          <p:nvPr/>
        </p:nvSpPr>
        <p:spPr bwMode="auto">
          <a:xfrm>
            <a:off x="304800" y="381000"/>
            <a:ext cx="8534400" cy="2727325"/>
          </a:xfrm>
          <a:prstGeom prst="rect">
            <a:avLst/>
          </a:prstGeom>
          <a:noFill/>
          <a:ln w="9525">
            <a:noFill/>
            <a:miter lim="800000"/>
            <a:headEnd/>
            <a:tailEnd/>
          </a:ln>
        </p:spPr>
        <p:txBody>
          <a:bodyPr>
            <a:spAutoFit/>
          </a:bodyPr>
          <a:lstStyle/>
          <a:p>
            <a:pPr marL="682625" indent="-682625">
              <a:spcBef>
                <a:spcPct val="50000"/>
              </a:spcBef>
            </a:pPr>
            <a:r>
              <a:rPr lang="en-US" sz="3200">
                <a:latin typeface="Brush Script MT" pitchFamily="66" charset="0"/>
              </a:rPr>
              <a:t>Two new standards are changing the face of development …</a:t>
            </a:r>
          </a:p>
          <a:p>
            <a:pPr marL="682625" indent="-682625">
              <a:spcBef>
                <a:spcPct val="50000"/>
              </a:spcBef>
            </a:pPr>
            <a:endParaRPr lang="en-US" sz="1400">
              <a:latin typeface="Brush Script MT" pitchFamily="66" charset="0"/>
            </a:endParaRPr>
          </a:p>
          <a:p>
            <a:pPr marL="682625" indent="-682625">
              <a:spcBef>
                <a:spcPct val="50000"/>
              </a:spcBef>
              <a:buFontTx/>
              <a:buChar char="•"/>
            </a:pPr>
            <a:r>
              <a:rPr lang="en-US" sz="4000">
                <a:solidFill>
                  <a:srgbClr val="008000"/>
                </a:solidFill>
                <a:latin typeface="Arial Rounded MT Bold" pitchFamily="34" charset="0"/>
              </a:rPr>
              <a:t>Low Impact Development</a:t>
            </a:r>
          </a:p>
          <a:p>
            <a:pPr marL="682625" indent="-682625">
              <a:spcBef>
                <a:spcPct val="50000"/>
              </a:spcBef>
              <a:buFontTx/>
              <a:buChar char="•"/>
            </a:pPr>
            <a:r>
              <a:rPr lang="en-US" sz="4000">
                <a:solidFill>
                  <a:srgbClr val="008000"/>
                </a:solidFill>
                <a:latin typeface="Arial Rounded MT Bold" pitchFamily="34" charset="0"/>
              </a:rPr>
              <a:t>Hydromodification</a:t>
            </a:r>
          </a:p>
        </p:txBody>
      </p:sp>
      <p:pic>
        <p:nvPicPr>
          <p:cNvPr id="5124" name="Picture 11" descr="Logo Final wo - Copy"/>
          <p:cNvPicPr>
            <a:picLocks noChangeAspect="1" noChangeArrowheads="1"/>
          </p:cNvPicPr>
          <p:nvPr/>
        </p:nvPicPr>
        <p:blipFill>
          <a:blip r:embed="rId4"/>
          <a:srcRect/>
          <a:stretch>
            <a:fillRect/>
          </a:stretch>
        </p:blipFill>
        <p:spPr bwMode="auto">
          <a:xfrm>
            <a:off x="0" y="6019800"/>
            <a:ext cx="2286000" cy="101123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151">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151">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j0433166"/>
          <p:cNvPicPr>
            <a:picLocks noChangeAspect="1" noChangeArrowheads="1"/>
          </p:cNvPicPr>
          <p:nvPr/>
        </p:nvPicPr>
        <p:blipFill>
          <a:blip r:embed="rId3"/>
          <a:srcRect/>
          <a:stretch>
            <a:fillRect/>
          </a:stretch>
        </p:blipFill>
        <p:spPr bwMode="auto">
          <a:xfrm>
            <a:off x="0" y="2895600"/>
            <a:ext cx="9144000" cy="3962400"/>
          </a:xfrm>
          <a:prstGeom prst="rect">
            <a:avLst/>
          </a:prstGeom>
          <a:noFill/>
          <a:ln w="9525">
            <a:noFill/>
            <a:miter lim="800000"/>
            <a:headEnd/>
            <a:tailEnd/>
          </a:ln>
        </p:spPr>
      </p:pic>
      <p:sp>
        <p:nvSpPr>
          <p:cNvPr id="6147" name="Text Box 3"/>
          <p:cNvSpPr txBox="1">
            <a:spLocks noChangeArrowheads="1"/>
          </p:cNvSpPr>
          <p:nvPr/>
        </p:nvSpPr>
        <p:spPr bwMode="auto">
          <a:xfrm>
            <a:off x="304800" y="381000"/>
            <a:ext cx="8534400" cy="701675"/>
          </a:xfrm>
          <a:prstGeom prst="rect">
            <a:avLst/>
          </a:prstGeom>
          <a:noFill/>
          <a:ln w="9525">
            <a:noFill/>
            <a:miter lim="800000"/>
            <a:headEnd/>
            <a:tailEnd/>
          </a:ln>
        </p:spPr>
        <p:txBody>
          <a:bodyPr>
            <a:spAutoFit/>
          </a:bodyPr>
          <a:lstStyle/>
          <a:p>
            <a:pPr marL="682625" indent="-682625" algn="ctr">
              <a:spcBef>
                <a:spcPct val="50000"/>
              </a:spcBef>
            </a:pPr>
            <a:r>
              <a:rPr lang="en-US" sz="4000">
                <a:solidFill>
                  <a:srgbClr val="008000"/>
                </a:solidFill>
                <a:latin typeface="Arial Rounded MT Bold" pitchFamily="34" charset="0"/>
              </a:rPr>
              <a:t>Low Impact Development</a:t>
            </a:r>
          </a:p>
        </p:txBody>
      </p:sp>
      <p:sp>
        <p:nvSpPr>
          <p:cNvPr id="6148" name="Rectangle 4"/>
          <p:cNvSpPr>
            <a:spLocks noChangeArrowheads="1"/>
          </p:cNvSpPr>
          <p:nvPr/>
        </p:nvSpPr>
        <p:spPr bwMode="auto">
          <a:xfrm>
            <a:off x="685800" y="1295400"/>
            <a:ext cx="7924800" cy="3508375"/>
          </a:xfrm>
          <a:prstGeom prst="rect">
            <a:avLst/>
          </a:prstGeom>
          <a:noFill/>
          <a:ln w="9525">
            <a:noFill/>
            <a:miter lim="800000"/>
            <a:headEnd/>
            <a:tailEnd/>
          </a:ln>
        </p:spPr>
        <p:txBody>
          <a:bodyPr>
            <a:spAutoFit/>
          </a:bodyPr>
          <a:lstStyle/>
          <a:p>
            <a:r>
              <a:rPr lang="en-US" sz="2800"/>
              <a:t>Low Impact Development (LID) is an approach to land development that uses various land planning and design practices and technologies to simultaneously conserve and protect natural resource systems and reduce infrastructure costs. LID still allows land to be developed, but in a cost-effective manner that helps mitigate potential environmental impacts. </a:t>
            </a:r>
          </a:p>
        </p:txBody>
      </p:sp>
      <p:sp>
        <p:nvSpPr>
          <p:cNvPr id="6149" name="Rectangle 5"/>
          <p:cNvSpPr>
            <a:spLocks noChangeArrowheads="1"/>
          </p:cNvSpPr>
          <p:nvPr/>
        </p:nvSpPr>
        <p:spPr bwMode="auto">
          <a:xfrm>
            <a:off x="0" y="4953000"/>
            <a:ext cx="9144000" cy="396875"/>
          </a:xfrm>
          <a:prstGeom prst="rect">
            <a:avLst/>
          </a:prstGeom>
          <a:noFill/>
          <a:ln w="9525">
            <a:noFill/>
            <a:miter lim="800000"/>
            <a:headEnd/>
            <a:tailEnd/>
          </a:ln>
        </p:spPr>
        <p:txBody>
          <a:bodyPr>
            <a:spAutoFit/>
          </a:bodyPr>
          <a:lstStyle/>
          <a:p>
            <a:pPr>
              <a:spcBef>
                <a:spcPct val="50000"/>
              </a:spcBef>
            </a:pPr>
            <a:r>
              <a:rPr lang="en-US" sz="1000"/>
              <a:t>Source: The Practice of Low Impact Development; Prepared for: U.S. Department of Housing and Urban Development, Office of Policy Development and Research, Washington, D.C.</a:t>
            </a:r>
          </a:p>
        </p:txBody>
      </p:sp>
      <p:pic>
        <p:nvPicPr>
          <p:cNvPr id="6150" name="Picture 7" descr="Logo Final wo - Copy"/>
          <p:cNvPicPr>
            <a:picLocks noChangeAspect="1" noChangeArrowheads="1"/>
          </p:cNvPicPr>
          <p:nvPr/>
        </p:nvPicPr>
        <p:blipFill>
          <a:blip r:embed="rId4"/>
          <a:srcRect/>
          <a:stretch>
            <a:fillRect/>
          </a:stretch>
        </p:blipFill>
        <p:spPr bwMode="auto">
          <a:xfrm>
            <a:off x="0" y="6019800"/>
            <a:ext cx="2286000" cy="10112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4" descr="LIDkeyelements7"/>
          <p:cNvPicPr>
            <a:picLocks noChangeAspect="1" noChangeArrowheads="1"/>
          </p:cNvPicPr>
          <p:nvPr/>
        </p:nvPicPr>
        <p:blipFill>
          <a:blip r:embed="rId3"/>
          <a:srcRect l="2403" t="2222" r="2678" b="2222"/>
          <a:stretch>
            <a:fillRect/>
          </a:stretch>
        </p:blipFill>
        <p:spPr bwMode="auto">
          <a:xfrm>
            <a:off x="381000" y="0"/>
            <a:ext cx="6299200" cy="6858000"/>
          </a:xfrm>
          <a:prstGeom prst="rect">
            <a:avLst/>
          </a:prstGeom>
          <a:noFill/>
          <a:ln w="9525">
            <a:noFill/>
            <a:miter lim="800000"/>
            <a:headEnd/>
            <a:tailEnd/>
          </a:ln>
        </p:spPr>
      </p:pic>
      <p:sp>
        <p:nvSpPr>
          <p:cNvPr id="7171" name="Rectangle 5"/>
          <p:cNvSpPr>
            <a:spLocks noChangeArrowheads="1"/>
          </p:cNvSpPr>
          <p:nvPr/>
        </p:nvSpPr>
        <p:spPr bwMode="auto">
          <a:xfrm>
            <a:off x="6400800" y="6400800"/>
            <a:ext cx="2514600" cy="457200"/>
          </a:xfrm>
          <a:prstGeom prst="rect">
            <a:avLst/>
          </a:prstGeom>
          <a:noFill/>
          <a:ln w="9525">
            <a:noFill/>
            <a:miter lim="800000"/>
            <a:headEnd/>
            <a:tailEnd/>
          </a:ln>
        </p:spPr>
        <p:txBody>
          <a:bodyPr>
            <a:spAutoFit/>
          </a:bodyPr>
          <a:lstStyle/>
          <a:p>
            <a:r>
              <a:rPr lang="en-US" sz="1200"/>
              <a:t>Source: </a:t>
            </a:r>
            <a:r>
              <a:rPr lang="en-US" sz="1200">
                <a:hlinkClick r:id="rId4"/>
              </a:rPr>
              <a:t>www.lowimpactdevelopment.org</a:t>
            </a:r>
            <a:r>
              <a:rPr lang="en-US" sz="1200"/>
              <a:t> </a:t>
            </a:r>
          </a:p>
        </p:txBody>
      </p:sp>
      <p:pic>
        <p:nvPicPr>
          <p:cNvPr id="7172" name="Picture 7" descr="Logo Final wo - Copy"/>
          <p:cNvPicPr>
            <a:picLocks noChangeAspect="1" noChangeArrowheads="1"/>
          </p:cNvPicPr>
          <p:nvPr/>
        </p:nvPicPr>
        <p:blipFill>
          <a:blip r:embed="rId5"/>
          <a:srcRect/>
          <a:stretch>
            <a:fillRect/>
          </a:stretch>
        </p:blipFill>
        <p:spPr bwMode="auto">
          <a:xfrm>
            <a:off x="0" y="6019800"/>
            <a:ext cx="2286000" cy="1011238"/>
          </a:xfrm>
          <a:prstGeom prst="rect">
            <a:avLst/>
          </a:prstGeom>
          <a:noFill/>
          <a:ln w="9525">
            <a:noFill/>
            <a:miter lim="800000"/>
            <a:headEnd/>
            <a:tailEnd/>
          </a:ln>
        </p:spPr>
      </p:pic>
      <p:sp>
        <p:nvSpPr>
          <p:cNvPr id="12296" name="Oval 8"/>
          <p:cNvSpPr>
            <a:spLocks noChangeArrowheads="1"/>
          </p:cNvSpPr>
          <p:nvPr/>
        </p:nvSpPr>
        <p:spPr bwMode="auto">
          <a:xfrm>
            <a:off x="1371600" y="4724400"/>
            <a:ext cx="228600" cy="228600"/>
          </a:xfrm>
          <a:prstGeom prst="ellipse">
            <a:avLst/>
          </a:prstGeom>
          <a:solidFill>
            <a:srgbClr val="FFFF99">
              <a:alpha val="25098"/>
            </a:srgbClr>
          </a:solidFill>
          <a:ln w="9525" algn="ctr">
            <a:noFill/>
            <a:round/>
            <a:headEnd/>
            <a:tailEnd/>
          </a:ln>
        </p:spPr>
        <p:txBody>
          <a:bodyPr wrap="none" anchor="ctr"/>
          <a:lstStyle/>
          <a:p>
            <a:pPr algn="ctr"/>
            <a:endParaRPr lang="en-US"/>
          </a:p>
        </p:txBody>
      </p:sp>
      <p:sp>
        <p:nvSpPr>
          <p:cNvPr id="12297" name="Oval 9"/>
          <p:cNvSpPr>
            <a:spLocks noChangeArrowheads="1"/>
          </p:cNvSpPr>
          <p:nvPr/>
        </p:nvSpPr>
        <p:spPr bwMode="auto">
          <a:xfrm>
            <a:off x="1371600" y="1219200"/>
            <a:ext cx="228600" cy="228600"/>
          </a:xfrm>
          <a:prstGeom prst="ellipse">
            <a:avLst/>
          </a:prstGeom>
          <a:solidFill>
            <a:srgbClr val="FFFF99">
              <a:alpha val="25098"/>
            </a:srgbClr>
          </a:solidFill>
          <a:ln w="9525" algn="ctr">
            <a:noFill/>
            <a:round/>
            <a:headEnd/>
            <a:tailEnd/>
          </a:ln>
        </p:spPr>
        <p:txBody>
          <a:bodyPr wrap="none" anchor="ctr"/>
          <a:lstStyle/>
          <a:p>
            <a:pPr algn="ctr"/>
            <a:endParaRPr lang="en-US"/>
          </a:p>
        </p:txBody>
      </p:sp>
      <p:sp>
        <p:nvSpPr>
          <p:cNvPr id="12298" name="Oval 10"/>
          <p:cNvSpPr>
            <a:spLocks noChangeArrowheads="1"/>
          </p:cNvSpPr>
          <p:nvPr/>
        </p:nvSpPr>
        <p:spPr bwMode="auto">
          <a:xfrm>
            <a:off x="4648200" y="685800"/>
            <a:ext cx="228600" cy="228600"/>
          </a:xfrm>
          <a:prstGeom prst="ellipse">
            <a:avLst/>
          </a:prstGeom>
          <a:solidFill>
            <a:srgbClr val="FFFF99">
              <a:alpha val="25098"/>
            </a:srgbClr>
          </a:solidFill>
          <a:ln w="9525" algn="ctr">
            <a:noFill/>
            <a:round/>
            <a:headEnd/>
            <a:tailEnd/>
          </a:ln>
        </p:spPr>
        <p:txBody>
          <a:bodyPr wrap="none" anchor="ctr"/>
          <a:lstStyle/>
          <a:p>
            <a:pPr algn="ctr"/>
            <a:endParaRPr lang="en-US"/>
          </a:p>
        </p:txBody>
      </p:sp>
      <p:sp>
        <p:nvSpPr>
          <p:cNvPr id="12299" name="Oval 11"/>
          <p:cNvSpPr>
            <a:spLocks noChangeArrowheads="1"/>
          </p:cNvSpPr>
          <p:nvPr/>
        </p:nvSpPr>
        <p:spPr bwMode="auto">
          <a:xfrm>
            <a:off x="5562600" y="2971800"/>
            <a:ext cx="228600" cy="228600"/>
          </a:xfrm>
          <a:prstGeom prst="ellipse">
            <a:avLst/>
          </a:prstGeom>
          <a:solidFill>
            <a:srgbClr val="FFFF99">
              <a:alpha val="25098"/>
            </a:srgbClr>
          </a:solidFill>
          <a:ln w="9525" algn="ctr">
            <a:noFill/>
            <a:round/>
            <a:headEnd/>
            <a:tailEnd/>
          </a:ln>
        </p:spPr>
        <p:txBody>
          <a:bodyPr wrap="none" anchor="ctr"/>
          <a:lstStyle/>
          <a:p>
            <a:pPr algn="ctr"/>
            <a:endParaRPr lang="en-US"/>
          </a:p>
        </p:txBody>
      </p:sp>
      <p:sp>
        <p:nvSpPr>
          <p:cNvPr id="12300" name="Oval 12"/>
          <p:cNvSpPr>
            <a:spLocks noChangeArrowheads="1"/>
          </p:cNvSpPr>
          <p:nvPr/>
        </p:nvSpPr>
        <p:spPr bwMode="auto">
          <a:xfrm>
            <a:off x="4191000" y="5867400"/>
            <a:ext cx="228600" cy="228600"/>
          </a:xfrm>
          <a:prstGeom prst="ellipse">
            <a:avLst/>
          </a:prstGeom>
          <a:solidFill>
            <a:srgbClr val="FFFF99">
              <a:alpha val="25098"/>
            </a:srgbClr>
          </a:solidFill>
          <a:ln w="9525" algn="ctr">
            <a:noFill/>
            <a:round/>
            <a:headEnd/>
            <a:tailEnd/>
          </a:ln>
        </p:spPr>
        <p:txBody>
          <a:bodyPr wrap="none"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accel="50000" decel="50000" fill="hold" grpId="0" nodeType="clickEffect">
                                  <p:stCondLst>
                                    <p:cond delay="0"/>
                                  </p:stCondLst>
                                  <p:childTnLst>
                                    <p:animScale>
                                      <p:cBhvr>
                                        <p:cTn id="6" dur="1000" fill="hold"/>
                                        <p:tgtEl>
                                          <p:spTgt spid="12296"/>
                                        </p:tgtEl>
                                      </p:cBhvr>
                                      <p:by x="900000" y="900000"/>
                                    </p:animScale>
                                  </p:childTnLst>
                                  <p:subTnLst>
                                    <p:set>
                                      <p:cBhvr override="childStyle">
                                        <p:cTn dur="1" fill="hold" display="0" masterRel="sameClick" afterEffect="1">
                                          <p:stCondLst>
                                            <p:cond evt="end" delay="0">
                                              <p:tn val="5"/>
                                            </p:cond>
                                          </p:stCondLst>
                                        </p:cTn>
                                        <p:tgtEl>
                                          <p:spTgt spid="12296"/>
                                        </p:tgtEl>
                                        <p:attrNameLst>
                                          <p:attrName>style.visibility</p:attrName>
                                        </p:attrNameLst>
                                      </p:cBhvr>
                                      <p:to>
                                        <p:strVal val="hidden"/>
                                      </p:to>
                                    </p:set>
                                  </p:subTnLst>
                                </p:cTn>
                              </p:par>
                            </p:childTnLst>
                          </p:cTn>
                        </p:par>
                      </p:childTnLst>
                    </p:cTn>
                  </p:par>
                  <p:par>
                    <p:cTn id="7" fill="hold">
                      <p:stCondLst>
                        <p:cond delay="indefinite"/>
                      </p:stCondLst>
                      <p:childTnLst>
                        <p:par>
                          <p:cTn id="8" fill="hold">
                            <p:stCondLst>
                              <p:cond delay="0"/>
                            </p:stCondLst>
                            <p:childTnLst>
                              <p:par>
                                <p:cTn id="9" presetID="6" presetClass="emph" presetSubtype="0" accel="50000" decel="50000" fill="hold" grpId="0" nodeType="clickEffect">
                                  <p:stCondLst>
                                    <p:cond delay="0"/>
                                  </p:stCondLst>
                                  <p:childTnLst>
                                    <p:animScale>
                                      <p:cBhvr>
                                        <p:cTn id="10" dur="1000" fill="hold"/>
                                        <p:tgtEl>
                                          <p:spTgt spid="12297"/>
                                        </p:tgtEl>
                                      </p:cBhvr>
                                      <p:by x="900000" y="900000"/>
                                    </p:animScale>
                                  </p:childTnLst>
                                  <p:subTnLst>
                                    <p:set>
                                      <p:cBhvr override="childStyle">
                                        <p:cTn dur="1" fill="hold" display="0" masterRel="sameClick" afterEffect="1">
                                          <p:stCondLst>
                                            <p:cond evt="end" delay="0">
                                              <p:tn val="9"/>
                                            </p:cond>
                                          </p:stCondLst>
                                        </p:cTn>
                                        <p:tgtEl>
                                          <p:spTgt spid="12297"/>
                                        </p:tgtEl>
                                        <p:attrNameLst>
                                          <p:attrName>style.visibility</p:attrName>
                                        </p:attrNameLst>
                                      </p:cBhvr>
                                      <p:to>
                                        <p:strVal val="hidden"/>
                                      </p:to>
                                    </p:set>
                                  </p:subTnLst>
                                </p:cTn>
                              </p:par>
                            </p:childTnLst>
                          </p:cTn>
                        </p:par>
                      </p:childTnLst>
                    </p:cTn>
                  </p:par>
                  <p:par>
                    <p:cTn id="11" fill="hold">
                      <p:stCondLst>
                        <p:cond delay="indefinite"/>
                      </p:stCondLst>
                      <p:childTnLst>
                        <p:par>
                          <p:cTn id="12" fill="hold">
                            <p:stCondLst>
                              <p:cond delay="0"/>
                            </p:stCondLst>
                            <p:childTnLst>
                              <p:par>
                                <p:cTn id="13" presetID="6" presetClass="emph" presetSubtype="0" accel="50000" decel="50000" fill="hold" grpId="0" nodeType="clickEffect">
                                  <p:stCondLst>
                                    <p:cond delay="0"/>
                                  </p:stCondLst>
                                  <p:childTnLst>
                                    <p:animScale>
                                      <p:cBhvr>
                                        <p:cTn id="14" dur="1000" fill="hold"/>
                                        <p:tgtEl>
                                          <p:spTgt spid="12298"/>
                                        </p:tgtEl>
                                      </p:cBhvr>
                                      <p:by x="900000" y="900000"/>
                                    </p:animScale>
                                  </p:childTnLst>
                                  <p:subTnLst>
                                    <p:set>
                                      <p:cBhvr override="childStyle">
                                        <p:cTn dur="1" fill="hold" display="0" masterRel="sameClick" afterEffect="1">
                                          <p:stCondLst>
                                            <p:cond evt="end" delay="0">
                                              <p:tn val="13"/>
                                            </p:cond>
                                          </p:stCondLst>
                                        </p:cTn>
                                        <p:tgtEl>
                                          <p:spTgt spid="12298"/>
                                        </p:tgtEl>
                                        <p:attrNameLst>
                                          <p:attrName>style.visibility</p:attrName>
                                        </p:attrNameLst>
                                      </p:cBhvr>
                                      <p:to>
                                        <p:strVal val="hidden"/>
                                      </p:to>
                                    </p:set>
                                  </p:subTnLst>
                                </p:cTn>
                              </p:par>
                            </p:childTnLst>
                          </p:cTn>
                        </p:par>
                      </p:childTnLst>
                    </p:cTn>
                  </p:par>
                  <p:par>
                    <p:cTn id="15" fill="hold">
                      <p:stCondLst>
                        <p:cond delay="indefinite"/>
                      </p:stCondLst>
                      <p:childTnLst>
                        <p:par>
                          <p:cTn id="16" fill="hold">
                            <p:stCondLst>
                              <p:cond delay="0"/>
                            </p:stCondLst>
                            <p:childTnLst>
                              <p:par>
                                <p:cTn id="17" presetID="6" presetClass="emph" presetSubtype="0" accel="50000" decel="50000" fill="hold" grpId="0" nodeType="clickEffect">
                                  <p:stCondLst>
                                    <p:cond delay="0"/>
                                  </p:stCondLst>
                                  <p:childTnLst>
                                    <p:animScale>
                                      <p:cBhvr>
                                        <p:cTn id="18" dur="1000" fill="hold"/>
                                        <p:tgtEl>
                                          <p:spTgt spid="12299"/>
                                        </p:tgtEl>
                                      </p:cBhvr>
                                      <p:by x="900000" y="900000"/>
                                    </p:animScale>
                                  </p:childTnLst>
                                  <p:subTnLst>
                                    <p:set>
                                      <p:cBhvr override="childStyle">
                                        <p:cTn dur="1" fill="hold" display="0" masterRel="sameClick" afterEffect="1">
                                          <p:stCondLst>
                                            <p:cond evt="end" delay="0">
                                              <p:tn val="17"/>
                                            </p:cond>
                                          </p:stCondLst>
                                        </p:cTn>
                                        <p:tgtEl>
                                          <p:spTgt spid="12299"/>
                                        </p:tgtEl>
                                        <p:attrNameLst>
                                          <p:attrName>style.visibility</p:attrName>
                                        </p:attrNameLst>
                                      </p:cBhvr>
                                      <p:to>
                                        <p:strVal val="hidden"/>
                                      </p:to>
                                    </p:set>
                                  </p:subTnLst>
                                </p:cTn>
                              </p:par>
                            </p:childTnLst>
                          </p:cTn>
                        </p:par>
                      </p:childTnLst>
                    </p:cTn>
                  </p:par>
                  <p:par>
                    <p:cTn id="19" fill="hold">
                      <p:stCondLst>
                        <p:cond delay="indefinite"/>
                      </p:stCondLst>
                      <p:childTnLst>
                        <p:par>
                          <p:cTn id="20" fill="hold">
                            <p:stCondLst>
                              <p:cond delay="0"/>
                            </p:stCondLst>
                            <p:childTnLst>
                              <p:par>
                                <p:cTn id="21" presetID="6" presetClass="emph" presetSubtype="0" accel="50000" decel="50000" fill="hold" grpId="0" nodeType="clickEffect">
                                  <p:stCondLst>
                                    <p:cond delay="0"/>
                                  </p:stCondLst>
                                  <p:childTnLst>
                                    <p:animScale>
                                      <p:cBhvr>
                                        <p:cTn id="22" dur="1000" fill="hold"/>
                                        <p:tgtEl>
                                          <p:spTgt spid="12300"/>
                                        </p:tgtEl>
                                      </p:cBhvr>
                                      <p:by x="900000" y="900000"/>
                                    </p:animScale>
                                  </p:childTnLst>
                                  <p:subTnLst>
                                    <p:set>
                                      <p:cBhvr override="childStyle">
                                        <p:cTn dur="1" fill="hold" display="0" masterRel="sameClick" afterEffect="1">
                                          <p:stCondLst>
                                            <p:cond evt="end" delay="0">
                                              <p:tn val="21"/>
                                            </p:cond>
                                          </p:stCondLst>
                                        </p:cTn>
                                        <p:tgtEl>
                                          <p:spTgt spid="12300"/>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6" grpId="0" animBg="1"/>
      <p:bldP spid="12297" grpId="0" animBg="1"/>
      <p:bldP spid="12298" grpId="0" animBg="1"/>
      <p:bldP spid="12299" grpId="0" animBg="1"/>
      <p:bldP spid="1230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j0433166"/>
          <p:cNvPicPr>
            <a:picLocks noChangeAspect="1" noChangeArrowheads="1"/>
          </p:cNvPicPr>
          <p:nvPr/>
        </p:nvPicPr>
        <p:blipFill>
          <a:blip r:embed="rId3"/>
          <a:srcRect/>
          <a:stretch>
            <a:fillRect/>
          </a:stretch>
        </p:blipFill>
        <p:spPr bwMode="auto">
          <a:xfrm>
            <a:off x="0" y="2895600"/>
            <a:ext cx="9144000" cy="3962400"/>
          </a:xfrm>
          <a:prstGeom prst="rect">
            <a:avLst/>
          </a:prstGeom>
          <a:noFill/>
          <a:ln w="9525">
            <a:noFill/>
            <a:miter lim="800000"/>
            <a:headEnd/>
            <a:tailEnd/>
          </a:ln>
        </p:spPr>
      </p:pic>
      <p:sp>
        <p:nvSpPr>
          <p:cNvPr id="16387" name="Text Box 3"/>
          <p:cNvSpPr txBox="1">
            <a:spLocks noChangeArrowheads="1"/>
          </p:cNvSpPr>
          <p:nvPr/>
        </p:nvSpPr>
        <p:spPr bwMode="auto">
          <a:xfrm>
            <a:off x="304800" y="381000"/>
            <a:ext cx="8534400" cy="3641725"/>
          </a:xfrm>
          <a:prstGeom prst="rect">
            <a:avLst/>
          </a:prstGeom>
          <a:noFill/>
          <a:ln w="9525">
            <a:noFill/>
            <a:miter lim="800000"/>
            <a:headEnd/>
            <a:tailEnd/>
          </a:ln>
        </p:spPr>
        <p:txBody>
          <a:bodyPr>
            <a:spAutoFit/>
          </a:bodyPr>
          <a:lstStyle/>
          <a:p>
            <a:pPr marL="682625" indent="-682625">
              <a:spcBef>
                <a:spcPct val="50000"/>
              </a:spcBef>
            </a:pPr>
            <a:r>
              <a:rPr lang="en-US" sz="3200" i="1"/>
              <a:t>Three LID tools …</a:t>
            </a:r>
          </a:p>
          <a:p>
            <a:pPr marL="682625" indent="-682625">
              <a:spcBef>
                <a:spcPct val="50000"/>
              </a:spcBef>
            </a:pPr>
            <a:endParaRPr lang="en-US" sz="1400">
              <a:latin typeface="Brush Script MT" pitchFamily="66" charset="0"/>
            </a:endParaRPr>
          </a:p>
          <a:p>
            <a:pPr marL="682625" indent="-682625">
              <a:spcBef>
                <a:spcPct val="50000"/>
              </a:spcBef>
              <a:buFontTx/>
              <a:buChar char="•"/>
            </a:pPr>
            <a:r>
              <a:rPr lang="en-US" sz="4000">
                <a:solidFill>
                  <a:srgbClr val="008000"/>
                </a:solidFill>
                <a:latin typeface="Arial Rounded MT Bold" pitchFamily="34" charset="0"/>
              </a:rPr>
              <a:t>Infiltration</a:t>
            </a:r>
          </a:p>
          <a:p>
            <a:pPr marL="682625" indent="-682625">
              <a:spcBef>
                <a:spcPct val="50000"/>
              </a:spcBef>
              <a:buFontTx/>
              <a:buChar char="•"/>
            </a:pPr>
            <a:r>
              <a:rPr lang="en-US" sz="4000">
                <a:solidFill>
                  <a:srgbClr val="008000"/>
                </a:solidFill>
                <a:latin typeface="Arial Rounded MT Bold" pitchFamily="34" charset="0"/>
              </a:rPr>
              <a:t>Bioretention</a:t>
            </a:r>
          </a:p>
          <a:p>
            <a:pPr marL="682625" indent="-682625">
              <a:spcBef>
                <a:spcPct val="50000"/>
              </a:spcBef>
              <a:buFontTx/>
              <a:buChar char="•"/>
            </a:pPr>
            <a:r>
              <a:rPr lang="en-US" sz="4000">
                <a:solidFill>
                  <a:srgbClr val="008000"/>
                </a:solidFill>
                <a:latin typeface="Arial Rounded MT Bold" pitchFamily="34" charset="0"/>
              </a:rPr>
              <a:t>Phytoremediation</a:t>
            </a:r>
          </a:p>
        </p:txBody>
      </p:sp>
      <p:pic>
        <p:nvPicPr>
          <p:cNvPr id="8196" name="Picture 4" descr="Logo Final wo - Copy"/>
          <p:cNvPicPr>
            <a:picLocks noChangeAspect="1" noChangeArrowheads="1"/>
          </p:cNvPicPr>
          <p:nvPr/>
        </p:nvPicPr>
        <p:blipFill>
          <a:blip r:embed="rId4"/>
          <a:srcRect/>
          <a:stretch>
            <a:fillRect/>
          </a:stretch>
        </p:blipFill>
        <p:spPr bwMode="auto">
          <a:xfrm>
            <a:off x="0" y="6019800"/>
            <a:ext cx="2286000" cy="101123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387">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387">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638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j0433166"/>
          <p:cNvPicPr>
            <a:picLocks noChangeAspect="1" noChangeArrowheads="1"/>
          </p:cNvPicPr>
          <p:nvPr/>
        </p:nvPicPr>
        <p:blipFill>
          <a:blip r:embed="rId3"/>
          <a:srcRect/>
          <a:stretch>
            <a:fillRect/>
          </a:stretch>
        </p:blipFill>
        <p:spPr bwMode="auto">
          <a:xfrm>
            <a:off x="0" y="2895600"/>
            <a:ext cx="9144000" cy="3962400"/>
          </a:xfrm>
          <a:prstGeom prst="rect">
            <a:avLst/>
          </a:prstGeom>
          <a:noFill/>
          <a:ln w="9525">
            <a:noFill/>
            <a:miter lim="800000"/>
            <a:headEnd/>
            <a:tailEnd/>
          </a:ln>
        </p:spPr>
      </p:pic>
      <p:sp>
        <p:nvSpPr>
          <p:cNvPr id="9219" name="Text Box 3"/>
          <p:cNvSpPr txBox="1">
            <a:spLocks noChangeArrowheads="1"/>
          </p:cNvSpPr>
          <p:nvPr/>
        </p:nvSpPr>
        <p:spPr bwMode="auto">
          <a:xfrm>
            <a:off x="304800" y="381000"/>
            <a:ext cx="8534400" cy="701675"/>
          </a:xfrm>
          <a:prstGeom prst="rect">
            <a:avLst/>
          </a:prstGeom>
          <a:noFill/>
          <a:ln w="9525">
            <a:noFill/>
            <a:miter lim="800000"/>
            <a:headEnd/>
            <a:tailEnd/>
          </a:ln>
        </p:spPr>
        <p:txBody>
          <a:bodyPr>
            <a:spAutoFit/>
          </a:bodyPr>
          <a:lstStyle/>
          <a:p>
            <a:pPr marL="682625" indent="-682625">
              <a:spcBef>
                <a:spcPct val="50000"/>
              </a:spcBef>
            </a:pPr>
            <a:r>
              <a:rPr lang="en-US" sz="4000">
                <a:latin typeface="Arial Rounded MT Bold" pitchFamily="34" charset="0"/>
              </a:rPr>
              <a:t>Infiltration</a:t>
            </a:r>
          </a:p>
        </p:txBody>
      </p:sp>
      <p:grpSp>
        <p:nvGrpSpPr>
          <p:cNvPr id="2" name="Group 14"/>
          <p:cNvGrpSpPr>
            <a:grpSpLocks/>
          </p:cNvGrpSpPr>
          <p:nvPr/>
        </p:nvGrpSpPr>
        <p:grpSpPr bwMode="auto">
          <a:xfrm>
            <a:off x="457200" y="2133600"/>
            <a:ext cx="8305800" cy="2987675"/>
            <a:chOff x="288" y="1344"/>
            <a:chExt cx="5232" cy="1882"/>
          </a:xfrm>
        </p:grpSpPr>
        <p:pic>
          <p:nvPicPr>
            <p:cNvPr id="9223" name="Picture 4" descr="PorAsph-colored-xsec5-wlogo"/>
            <p:cNvPicPr>
              <a:picLocks noChangeAspect="1" noChangeArrowheads="1"/>
            </p:cNvPicPr>
            <p:nvPr/>
          </p:nvPicPr>
          <p:blipFill>
            <a:blip r:embed="rId4"/>
            <a:srcRect/>
            <a:stretch>
              <a:fillRect/>
            </a:stretch>
          </p:blipFill>
          <p:spPr bwMode="auto">
            <a:xfrm>
              <a:off x="288" y="1344"/>
              <a:ext cx="2304" cy="1882"/>
            </a:xfrm>
            <a:prstGeom prst="rect">
              <a:avLst/>
            </a:prstGeom>
            <a:noFill/>
            <a:ln w="9525">
              <a:noFill/>
              <a:miter lim="800000"/>
              <a:headEnd/>
              <a:tailEnd/>
            </a:ln>
          </p:spPr>
        </p:pic>
        <p:pic>
          <p:nvPicPr>
            <p:cNvPr id="9224" name="Picture 5" descr="permeablelot1_NA"/>
            <p:cNvPicPr>
              <a:picLocks noChangeAspect="1" noChangeArrowheads="1"/>
            </p:cNvPicPr>
            <p:nvPr/>
          </p:nvPicPr>
          <p:blipFill>
            <a:blip r:embed="rId5"/>
            <a:srcRect/>
            <a:stretch>
              <a:fillRect/>
            </a:stretch>
          </p:blipFill>
          <p:spPr bwMode="auto">
            <a:xfrm>
              <a:off x="2736" y="1344"/>
              <a:ext cx="2784" cy="1786"/>
            </a:xfrm>
            <a:prstGeom prst="rect">
              <a:avLst/>
            </a:prstGeom>
            <a:noFill/>
            <a:ln w="9525">
              <a:noFill/>
              <a:miter lim="800000"/>
              <a:headEnd/>
              <a:tailEnd/>
            </a:ln>
          </p:spPr>
        </p:pic>
      </p:grpSp>
      <p:sp>
        <p:nvSpPr>
          <p:cNvPr id="18438" name="Text Box 6"/>
          <p:cNvSpPr txBox="1">
            <a:spLocks noChangeArrowheads="1"/>
          </p:cNvSpPr>
          <p:nvPr/>
        </p:nvSpPr>
        <p:spPr bwMode="auto">
          <a:xfrm>
            <a:off x="457200" y="1066800"/>
            <a:ext cx="8534400" cy="854075"/>
          </a:xfrm>
          <a:prstGeom prst="rect">
            <a:avLst/>
          </a:prstGeom>
          <a:noFill/>
          <a:ln w="9525">
            <a:noFill/>
            <a:miter lim="800000"/>
            <a:headEnd/>
            <a:tailEnd/>
          </a:ln>
        </p:spPr>
        <p:txBody>
          <a:bodyPr>
            <a:spAutoFit/>
          </a:bodyPr>
          <a:lstStyle/>
          <a:p>
            <a:pPr>
              <a:spcBef>
                <a:spcPct val="50000"/>
              </a:spcBef>
            </a:pPr>
            <a:r>
              <a:rPr lang="en-US" sz="2000"/>
              <a:t>Design features that allow storm water to infiltrate into the subsurface …</a:t>
            </a:r>
          </a:p>
          <a:p>
            <a:pPr>
              <a:spcBef>
                <a:spcPct val="50000"/>
              </a:spcBef>
            </a:pPr>
            <a:r>
              <a:rPr lang="en-US" sz="2000"/>
              <a:t>An example of an infiltration system is porous pavement.</a:t>
            </a:r>
          </a:p>
        </p:txBody>
      </p:sp>
      <p:pic>
        <p:nvPicPr>
          <p:cNvPr id="9222" name="Picture 15" descr="Logo Final wo - Copy"/>
          <p:cNvPicPr>
            <a:picLocks noChangeAspect="1" noChangeArrowheads="1"/>
          </p:cNvPicPr>
          <p:nvPr/>
        </p:nvPicPr>
        <p:blipFill>
          <a:blip r:embed="rId6"/>
          <a:srcRect/>
          <a:stretch>
            <a:fillRect/>
          </a:stretch>
        </p:blipFill>
        <p:spPr bwMode="auto">
          <a:xfrm>
            <a:off x="0" y="6019800"/>
            <a:ext cx="2286000" cy="101123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8438">
                                            <p:txEl>
                                              <p:pRg st="0" end="0"/>
                                            </p:txEl>
                                          </p:spTgt>
                                        </p:tgtEl>
                                        <p:attrNameLst>
                                          <p:attrName>style.visibility</p:attrName>
                                        </p:attrNameLst>
                                      </p:cBhvr>
                                      <p:to>
                                        <p:strVal val="visible"/>
                                      </p:to>
                                    </p:set>
                                    <p:animEffect transition="in" filter="dissolve">
                                      <p:cBhvr>
                                        <p:cTn id="7" dur="500"/>
                                        <p:tgtEl>
                                          <p:spTgt spid="1843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18438">
                                            <p:txEl>
                                              <p:pRg st="1" end="1"/>
                                            </p:txEl>
                                          </p:spTgt>
                                        </p:tgtEl>
                                        <p:attrNameLst>
                                          <p:attrName>style.visibility</p:attrName>
                                        </p:attrNameLst>
                                      </p:cBhvr>
                                      <p:to>
                                        <p:strVal val="visible"/>
                                      </p:to>
                                    </p:set>
                                    <p:animEffect transition="in" filter="dissolve">
                                      <p:cBhvr>
                                        <p:cTn id="12" dur="500"/>
                                        <p:tgtEl>
                                          <p:spTgt spid="18438">
                                            <p:txEl>
                                              <p:pRg st="1" end="1"/>
                                            </p:txEl>
                                          </p:spTgt>
                                        </p:tgtEl>
                                      </p:cBhvr>
                                    </p:animEffect>
                                  </p:childTnLst>
                                </p:cTn>
                              </p:par>
                              <p:par>
                                <p:cTn id="13" presetID="10" presetClass="entr" presetSubtype="0" fill="hold" nodeType="withEffect">
                                  <p:stCondLst>
                                    <p:cond delay="50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j0433166"/>
          <p:cNvPicPr>
            <a:picLocks noChangeAspect="1" noChangeArrowheads="1"/>
          </p:cNvPicPr>
          <p:nvPr/>
        </p:nvPicPr>
        <p:blipFill>
          <a:blip r:embed="rId3"/>
          <a:srcRect/>
          <a:stretch>
            <a:fillRect/>
          </a:stretch>
        </p:blipFill>
        <p:spPr bwMode="auto">
          <a:xfrm>
            <a:off x="0" y="2895600"/>
            <a:ext cx="9144000" cy="3962400"/>
          </a:xfrm>
          <a:prstGeom prst="rect">
            <a:avLst/>
          </a:prstGeom>
          <a:noFill/>
          <a:ln w="9525">
            <a:noFill/>
            <a:miter lim="800000"/>
            <a:headEnd/>
            <a:tailEnd/>
          </a:ln>
        </p:spPr>
      </p:pic>
      <p:sp>
        <p:nvSpPr>
          <p:cNvPr id="10243" name="Text Box 3"/>
          <p:cNvSpPr txBox="1">
            <a:spLocks noChangeArrowheads="1"/>
          </p:cNvSpPr>
          <p:nvPr/>
        </p:nvSpPr>
        <p:spPr bwMode="auto">
          <a:xfrm>
            <a:off x="304800" y="381000"/>
            <a:ext cx="8534400" cy="701675"/>
          </a:xfrm>
          <a:prstGeom prst="rect">
            <a:avLst/>
          </a:prstGeom>
          <a:noFill/>
          <a:ln w="9525">
            <a:noFill/>
            <a:miter lim="800000"/>
            <a:headEnd/>
            <a:tailEnd/>
          </a:ln>
        </p:spPr>
        <p:txBody>
          <a:bodyPr>
            <a:spAutoFit/>
          </a:bodyPr>
          <a:lstStyle/>
          <a:p>
            <a:pPr marL="682625" indent="-682625">
              <a:spcBef>
                <a:spcPct val="50000"/>
              </a:spcBef>
            </a:pPr>
            <a:r>
              <a:rPr lang="en-US" sz="4000">
                <a:latin typeface="Arial Rounded MT Bold" pitchFamily="34" charset="0"/>
              </a:rPr>
              <a:t>Infiltration</a:t>
            </a:r>
          </a:p>
        </p:txBody>
      </p:sp>
      <p:pic>
        <p:nvPicPr>
          <p:cNvPr id="10244" name="Picture 15" descr="Logo Final wo - Copy"/>
          <p:cNvPicPr>
            <a:picLocks noChangeAspect="1" noChangeArrowheads="1"/>
          </p:cNvPicPr>
          <p:nvPr/>
        </p:nvPicPr>
        <p:blipFill>
          <a:blip r:embed="rId4"/>
          <a:srcRect/>
          <a:stretch>
            <a:fillRect/>
          </a:stretch>
        </p:blipFill>
        <p:spPr bwMode="auto">
          <a:xfrm>
            <a:off x="0" y="6019800"/>
            <a:ext cx="2286000" cy="1011238"/>
          </a:xfrm>
          <a:prstGeom prst="rect">
            <a:avLst/>
          </a:prstGeom>
          <a:noFill/>
          <a:ln w="9525">
            <a:noFill/>
            <a:miter lim="800000"/>
            <a:headEnd/>
            <a:tailEnd/>
          </a:ln>
        </p:spPr>
      </p:pic>
      <p:pic>
        <p:nvPicPr>
          <p:cNvPr id="10245" name="Picture 8" descr="HPIM1242.JPG"/>
          <p:cNvPicPr>
            <a:picLocks noChangeAspect="1"/>
          </p:cNvPicPr>
          <p:nvPr/>
        </p:nvPicPr>
        <p:blipFill>
          <a:blip r:embed="rId5"/>
          <a:srcRect/>
          <a:stretch>
            <a:fillRect/>
          </a:stretch>
        </p:blipFill>
        <p:spPr bwMode="auto">
          <a:xfrm>
            <a:off x="1295400" y="1219200"/>
            <a:ext cx="6335713" cy="4800600"/>
          </a:xfrm>
          <a:prstGeom prst="rect">
            <a:avLst/>
          </a:prstGeom>
          <a:noFill/>
          <a:ln w="9525">
            <a:noFill/>
            <a:miter lim="800000"/>
            <a:headEnd/>
            <a:tailEnd/>
          </a:ln>
        </p:spPr>
      </p:pic>
      <p:sp>
        <p:nvSpPr>
          <p:cNvPr id="10246" name="TextBox 9"/>
          <p:cNvSpPr txBox="1">
            <a:spLocks noChangeArrowheads="1"/>
          </p:cNvSpPr>
          <p:nvPr/>
        </p:nvSpPr>
        <p:spPr bwMode="auto">
          <a:xfrm>
            <a:off x="5181600" y="457200"/>
            <a:ext cx="3657600" cy="646113"/>
          </a:xfrm>
          <a:prstGeom prst="rect">
            <a:avLst/>
          </a:prstGeom>
          <a:noFill/>
          <a:ln w="9525">
            <a:noFill/>
            <a:miter lim="800000"/>
            <a:headEnd/>
            <a:tailEnd/>
          </a:ln>
        </p:spPr>
        <p:txBody>
          <a:bodyPr>
            <a:spAutoFit/>
          </a:bodyPr>
          <a:lstStyle/>
          <a:p>
            <a:pPr algn="r"/>
            <a:r>
              <a:rPr lang="en-US"/>
              <a:t>Hemisfair Park</a:t>
            </a:r>
          </a:p>
          <a:p>
            <a:pPr algn="r"/>
            <a:r>
              <a:rPr lang="en-US"/>
              <a:t>San Antonio, TX</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2"/>
        </a:soli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2"/>
        </a:soli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692</TotalTime>
  <Words>1151</Words>
  <Application>Microsoft Office PowerPoint</Application>
  <PresentationFormat>On-screen Show (4:3)</PresentationFormat>
  <Paragraphs>187</Paragraphs>
  <Slides>36</Slides>
  <Notes>36</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36</vt:i4>
      </vt:variant>
    </vt:vector>
  </HeadingPairs>
  <TitlesOfParts>
    <vt:vector size="41" baseType="lpstr">
      <vt:lpstr>Arial</vt:lpstr>
      <vt:lpstr>Arial Rounded MT Bold</vt:lpstr>
      <vt:lpstr>Brush Script MT</vt:lpstr>
      <vt:lpstr>Times New Roman</vt:lpstr>
      <vt:lpstr>Default Design</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vector>
  </TitlesOfParts>
  <Company>WGR</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John Teravskis</dc:creator>
  <cp:lastModifiedBy>John Teravskis</cp:lastModifiedBy>
  <cp:revision>63</cp:revision>
  <dcterms:created xsi:type="dcterms:W3CDTF">2008-07-22T06:00:14Z</dcterms:created>
  <dcterms:modified xsi:type="dcterms:W3CDTF">2009-03-18T06:12:37Z</dcterms:modified>
</cp:coreProperties>
</file>